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9" r:id="rId8"/>
    <p:sldId id="262" r:id="rId9"/>
    <p:sldId id="263" r:id="rId10"/>
    <p:sldId id="264" r:id="rId11"/>
    <p:sldId id="270" r:id="rId12"/>
    <p:sldId id="265" r:id="rId13"/>
    <p:sldId id="271" r:id="rId14"/>
    <p:sldId id="275" r:id="rId15"/>
    <p:sldId id="273" r:id="rId16"/>
    <p:sldId id="276" r:id="rId17"/>
    <p:sldId id="277" r:id="rId18"/>
    <p:sldId id="266" r:id="rId19"/>
    <p:sldId id="274" r:id="rId20"/>
    <p:sldId id="272" r:id="rId21"/>
    <p:sldId id="267" r:id="rId22"/>
    <p:sldId id="268"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55" autoAdjust="0"/>
  </p:normalViewPr>
  <p:slideViewPr>
    <p:cSldViewPr>
      <p:cViewPr varScale="1">
        <p:scale>
          <a:sx n="60" d="100"/>
          <a:sy n="60" d="100"/>
        </p:scale>
        <p:origin x="-1422" y="-84"/>
      </p:cViewPr>
      <p:guideLst>
        <p:guide orient="horz" pos="2160"/>
        <p:guide pos="2880"/>
      </p:guideLst>
    </p:cSldViewPr>
  </p:slideViewPr>
  <p:outlineViewPr>
    <p:cViewPr>
      <p:scale>
        <a:sx n="33" d="100"/>
        <a:sy n="33" d="100"/>
      </p:scale>
      <p:origin x="240" y="25335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A10126-48A3-4376-8870-9B09CC7D5157}" type="datetimeFigureOut">
              <a:rPr lang="ru-RU" smtClean="0"/>
              <a:pPr/>
              <a:t>19.12.2012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71834-FE03-4748-9629-5DE323DCD4E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7A71834-FE03-4748-9629-5DE323DCD4ED}"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07655D3-B8AF-43ED-9EE0-96939063AA42}" type="datetimeFigureOut">
              <a:rPr lang="ru-RU" smtClean="0"/>
              <a:pPr/>
              <a:t>19.12.2012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F9AB0B0E-6805-4DE5-B303-63923F39042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7655D3-B8AF-43ED-9EE0-96939063AA42}" type="datetimeFigureOut">
              <a:rPr lang="ru-RU" smtClean="0"/>
              <a:pPr/>
              <a:t>19.12.2012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AB0B0E-6805-4DE5-B303-63923F3904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07655D3-B8AF-43ED-9EE0-96939063AA42}" type="datetimeFigureOut">
              <a:rPr lang="ru-RU" smtClean="0"/>
              <a:pPr/>
              <a:t>19.12.2012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9AB0B0E-6805-4DE5-B303-63923F3904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07655D3-B8AF-43ED-9EE0-96939063AA42}" type="datetimeFigureOut">
              <a:rPr lang="ru-RU" smtClean="0"/>
              <a:pPr/>
              <a:t>19.12.2012</a:t>
            </a:fld>
            <a:endParaRPr lang="ru-RU"/>
          </a:p>
        </p:txBody>
      </p:sp>
      <p:sp>
        <p:nvSpPr>
          <p:cNvPr id="9" name="Номер слайда 8"/>
          <p:cNvSpPr>
            <a:spLocks noGrp="1"/>
          </p:cNvSpPr>
          <p:nvPr>
            <p:ph type="sldNum" sz="quarter" idx="15"/>
          </p:nvPr>
        </p:nvSpPr>
        <p:spPr/>
        <p:txBody>
          <a:bodyPr rtlCol="0"/>
          <a:lstStyle/>
          <a:p>
            <a:fld id="{F9AB0B0E-6805-4DE5-B303-63923F39042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07655D3-B8AF-43ED-9EE0-96939063AA42}" type="datetimeFigureOut">
              <a:rPr lang="ru-RU" smtClean="0"/>
              <a:pPr/>
              <a:t>19.12.2012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F9AB0B0E-6805-4DE5-B303-63923F39042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07655D3-B8AF-43ED-9EE0-96939063AA42}" type="datetimeFigureOut">
              <a:rPr lang="ru-RU" smtClean="0"/>
              <a:pPr/>
              <a:t>19.12.2012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AB0B0E-6805-4DE5-B303-63923F39042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07655D3-B8AF-43ED-9EE0-96939063AA42}" type="datetimeFigureOut">
              <a:rPr lang="ru-RU" smtClean="0"/>
              <a:pPr/>
              <a:t>19.12.2012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9AB0B0E-6805-4DE5-B303-63923F39042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07655D3-B8AF-43ED-9EE0-96939063AA42}" type="datetimeFigureOut">
              <a:rPr lang="ru-RU" smtClean="0"/>
              <a:pPr/>
              <a:t>19.12.2012</a:t>
            </a:fld>
            <a:endParaRPr lang="ru-RU"/>
          </a:p>
        </p:txBody>
      </p:sp>
      <p:sp>
        <p:nvSpPr>
          <p:cNvPr id="7" name="Номер слайда 6"/>
          <p:cNvSpPr>
            <a:spLocks noGrp="1"/>
          </p:cNvSpPr>
          <p:nvPr>
            <p:ph type="sldNum" sz="quarter" idx="11"/>
          </p:nvPr>
        </p:nvSpPr>
        <p:spPr/>
        <p:txBody>
          <a:bodyPr rtlCol="0"/>
          <a:lstStyle/>
          <a:p>
            <a:fld id="{F9AB0B0E-6805-4DE5-B303-63923F39042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7655D3-B8AF-43ED-9EE0-96939063AA42}" type="datetimeFigureOut">
              <a:rPr lang="ru-RU" smtClean="0"/>
              <a:pPr/>
              <a:t>19.12.2012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9AB0B0E-6805-4DE5-B303-63923F3904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07655D3-B8AF-43ED-9EE0-96939063AA42}" type="datetimeFigureOut">
              <a:rPr lang="ru-RU" smtClean="0"/>
              <a:pPr/>
              <a:t>19.12.2012</a:t>
            </a:fld>
            <a:endParaRPr lang="ru-RU"/>
          </a:p>
        </p:txBody>
      </p:sp>
      <p:sp>
        <p:nvSpPr>
          <p:cNvPr id="22" name="Номер слайда 21"/>
          <p:cNvSpPr>
            <a:spLocks noGrp="1"/>
          </p:cNvSpPr>
          <p:nvPr>
            <p:ph type="sldNum" sz="quarter" idx="15"/>
          </p:nvPr>
        </p:nvSpPr>
        <p:spPr/>
        <p:txBody>
          <a:bodyPr rtlCol="0"/>
          <a:lstStyle/>
          <a:p>
            <a:fld id="{F9AB0B0E-6805-4DE5-B303-63923F39042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07655D3-B8AF-43ED-9EE0-96939063AA42}" type="datetimeFigureOut">
              <a:rPr lang="ru-RU" smtClean="0"/>
              <a:pPr/>
              <a:t>19.12.2012</a:t>
            </a:fld>
            <a:endParaRPr lang="ru-RU"/>
          </a:p>
        </p:txBody>
      </p:sp>
      <p:sp>
        <p:nvSpPr>
          <p:cNvPr id="18" name="Номер слайда 17"/>
          <p:cNvSpPr>
            <a:spLocks noGrp="1"/>
          </p:cNvSpPr>
          <p:nvPr>
            <p:ph type="sldNum" sz="quarter" idx="11"/>
          </p:nvPr>
        </p:nvSpPr>
        <p:spPr/>
        <p:txBody>
          <a:bodyPr rtlCol="0"/>
          <a:lstStyle/>
          <a:p>
            <a:fld id="{F9AB0B0E-6805-4DE5-B303-63923F39042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07655D3-B8AF-43ED-9EE0-96939063AA42}" type="datetimeFigureOut">
              <a:rPr lang="ru-RU" smtClean="0"/>
              <a:pPr/>
              <a:t>19.12.2012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9AB0B0E-6805-4DE5-B303-63923F39042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00298" y="785794"/>
            <a:ext cx="6172200" cy="1857388"/>
          </a:xfrm>
        </p:spPr>
        <p:txBody>
          <a:bodyPr/>
          <a:lstStyle/>
          <a:p>
            <a:pPr algn="ctr"/>
            <a:r>
              <a:rPr lang="ru-RU" sz="4800" dirty="0" smtClean="0">
                <a:solidFill>
                  <a:schemeClr val="accent3">
                    <a:lumMod val="75000"/>
                  </a:schemeClr>
                </a:solidFill>
              </a:rPr>
              <a:t>Учебный проект</a:t>
            </a:r>
            <a:r>
              <a:rPr lang="ru-RU" dirty="0" smtClean="0"/>
              <a:t> по теме:</a:t>
            </a:r>
            <a:endParaRPr lang="ru-RU" dirty="0"/>
          </a:p>
        </p:txBody>
      </p:sp>
      <p:sp>
        <p:nvSpPr>
          <p:cNvPr id="3" name="Подзаголовок 2"/>
          <p:cNvSpPr>
            <a:spLocks noGrp="1"/>
          </p:cNvSpPr>
          <p:nvPr>
            <p:ph type="subTitle" idx="1"/>
          </p:nvPr>
        </p:nvSpPr>
        <p:spPr>
          <a:xfrm>
            <a:off x="2286000" y="3000372"/>
            <a:ext cx="6172200" cy="1357322"/>
          </a:xfrm>
        </p:spPr>
        <p:txBody>
          <a:bodyPr>
            <a:noAutofit/>
          </a:bodyPr>
          <a:lstStyle/>
          <a:p>
            <a:pPr algn="ctr"/>
            <a:r>
              <a:rPr lang="ru-RU" sz="7200" dirty="0" smtClean="0">
                <a:solidFill>
                  <a:schemeClr val="accent3">
                    <a:lumMod val="60000"/>
                    <a:lumOff val="40000"/>
                  </a:schemeClr>
                </a:solidFill>
              </a:rPr>
              <a:t>Русский </a:t>
            </a:r>
          </a:p>
          <a:p>
            <a:pPr algn="ctr"/>
            <a:r>
              <a:rPr lang="ru-RU" sz="7200" dirty="0" smtClean="0">
                <a:solidFill>
                  <a:schemeClr val="accent3">
                    <a:lumMod val="60000"/>
                    <a:lumOff val="40000"/>
                  </a:schemeClr>
                </a:solidFill>
              </a:rPr>
              <a:t>танец.</a:t>
            </a:r>
            <a:endParaRPr lang="ru-RU" sz="7200" dirty="0">
              <a:solidFill>
                <a:schemeClr val="accent3">
                  <a:lumMod val="60000"/>
                  <a:lumOff val="40000"/>
                </a:schemeClr>
              </a:solidFill>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Выполнение творческих заданий:</a:t>
            </a:r>
            <a:endParaRPr lang="ru-RU" dirty="0"/>
          </a:p>
        </p:txBody>
      </p:sp>
      <p:sp>
        <p:nvSpPr>
          <p:cNvPr id="3" name="Содержимое 2"/>
          <p:cNvSpPr>
            <a:spLocks noGrp="1"/>
          </p:cNvSpPr>
          <p:nvPr>
            <p:ph sz="quarter" idx="1"/>
          </p:nvPr>
        </p:nvSpPr>
        <p:spPr/>
        <p:txBody>
          <a:bodyPr/>
          <a:lstStyle/>
          <a:p>
            <a:pPr>
              <a:buNone/>
            </a:pPr>
            <a:r>
              <a:rPr lang="ru-RU" dirty="0" smtClean="0"/>
              <a:t>При выполнении творческих заданий, учитель консультирует учащихся, предлагает литературу по выбору. Учащиеся проводят исследования, изучают литературу, выписывают то, что нужно по теме. Делают выводы.</a:t>
            </a:r>
          </a:p>
          <a:p>
            <a:pPr>
              <a:buNone/>
            </a:pPr>
            <a:r>
              <a:rPr lang="ru-RU" dirty="0" smtClean="0"/>
              <a:t>Свои задания выполняют в письменном виде, на листочках и сдают учителю для обработки информации.</a:t>
            </a:r>
          </a:p>
          <a:p>
            <a:pPr>
              <a:buNone/>
            </a:pP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Творческая работа:</a:t>
            </a:r>
            <a:endParaRPr lang="ru-RU" dirty="0"/>
          </a:p>
        </p:txBody>
      </p:sp>
      <p:pic>
        <p:nvPicPr>
          <p:cNvPr id="2050" name="Picture 2" descr="C:\Users\итц\Desktop\Новая папка (2)\SDC12201.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Творческая работа:</a:t>
            </a:r>
            <a:endParaRPr lang="ru-RU" dirty="0"/>
          </a:p>
        </p:txBody>
      </p:sp>
      <p:pic>
        <p:nvPicPr>
          <p:cNvPr id="1027" name="Picture 3" descr="C:\Users\итц\Desktop\Новая папка (2)\SDC12200.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Творческая работа.</a:t>
            </a:r>
            <a:endParaRPr lang="ru-RU" dirty="0"/>
          </a:p>
        </p:txBody>
      </p:sp>
      <p:pic>
        <p:nvPicPr>
          <p:cNvPr id="5122" name="Picture 2" descr="C:\Users\итц\Desktop\Новая папка (2)\SDC12202.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Творческая работа:</a:t>
            </a:r>
            <a:endParaRPr lang="ru-RU" dirty="0"/>
          </a:p>
        </p:txBody>
      </p:sp>
      <p:pic>
        <p:nvPicPr>
          <p:cNvPr id="1026" name="Picture 2" descr="C:\Users\итц\Desktop\Новая папка (2)\SDC12205.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Движения русского народного танца:</a:t>
            </a:r>
            <a:endParaRPr lang="ru-RU" dirty="0"/>
          </a:p>
        </p:txBody>
      </p:sp>
      <p:sp>
        <p:nvSpPr>
          <p:cNvPr id="3" name="Содержимое 2"/>
          <p:cNvSpPr>
            <a:spLocks noGrp="1"/>
          </p:cNvSpPr>
          <p:nvPr>
            <p:ph sz="quarter" idx="1"/>
          </p:nvPr>
        </p:nvSpPr>
        <p:spPr/>
        <p:txBody>
          <a:bodyPr/>
          <a:lstStyle/>
          <a:p>
            <a:pPr>
              <a:buNone/>
            </a:pPr>
            <a:r>
              <a:rPr lang="ru-RU" dirty="0" smtClean="0"/>
              <a:t>Танец.</a:t>
            </a:r>
            <a:endParaRPr lang="ru-RU" dirty="0"/>
          </a:p>
        </p:txBody>
      </p:sp>
      <p:sp>
        <p:nvSpPr>
          <p:cNvPr id="4" name="Пятно 1 3"/>
          <p:cNvSpPr/>
          <p:nvPr/>
        </p:nvSpPr>
        <p:spPr>
          <a:xfrm>
            <a:off x="2786050" y="857232"/>
            <a:ext cx="2857520" cy="22860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2">
                    <a:lumMod val="75000"/>
                  </a:schemeClr>
                </a:solidFill>
              </a:rPr>
              <a:t>Ковырялочка</a:t>
            </a:r>
            <a:endParaRPr lang="ru-RU" sz="2800" dirty="0">
              <a:solidFill>
                <a:schemeClr val="tx2">
                  <a:lumMod val="75000"/>
                </a:schemeClr>
              </a:solidFill>
            </a:endParaRPr>
          </a:p>
        </p:txBody>
      </p:sp>
      <p:sp>
        <p:nvSpPr>
          <p:cNvPr id="5" name="Пятно 1 4"/>
          <p:cNvSpPr/>
          <p:nvPr/>
        </p:nvSpPr>
        <p:spPr>
          <a:xfrm>
            <a:off x="5857884" y="1857364"/>
            <a:ext cx="3000396" cy="22145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2">
                    <a:lumMod val="75000"/>
                  </a:schemeClr>
                </a:solidFill>
              </a:rPr>
              <a:t>присядка</a:t>
            </a:r>
            <a:endParaRPr lang="ru-RU" sz="3200" dirty="0">
              <a:solidFill>
                <a:schemeClr val="tx2">
                  <a:lumMod val="75000"/>
                </a:schemeClr>
              </a:solidFill>
            </a:endParaRPr>
          </a:p>
        </p:txBody>
      </p:sp>
      <p:sp>
        <p:nvSpPr>
          <p:cNvPr id="6" name="Пятно 1 5"/>
          <p:cNvSpPr/>
          <p:nvPr/>
        </p:nvSpPr>
        <p:spPr>
          <a:xfrm>
            <a:off x="428596" y="2071678"/>
            <a:ext cx="2786082" cy="228601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2">
                    <a:lumMod val="75000"/>
                  </a:schemeClr>
                </a:solidFill>
              </a:rPr>
              <a:t>хлопушки</a:t>
            </a:r>
            <a:endParaRPr lang="ru-RU" sz="3200" dirty="0">
              <a:solidFill>
                <a:schemeClr val="tx2">
                  <a:lumMod val="75000"/>
                </a:schemeClr>
              </a:solidFill>
            </a:endParaRPr>
          </a:p>
        </p:txBody>
      </p:sp>
      <p:sp>
        <p:nvSpPr>
          <p:cNvPr id="7" name="Пятно 1 6"/>
          <p:cNvSpPr/>
          <p:nvPr/>
        </p:nvSpPr>
        <p:spPr>
          <a:xfrm>
            <a:off x="428596" y="4357694"/>
            <a:ext cx="2486036" cy="20574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2">
                    <a:lumMod val="75000"/>
                  </a:schemeClr>
                </a:solidFill>
              </a:rPr>
              <a:t>дроби</a:t>
            </a:r>
            <a:endParaRPr lang="ru-RU" sz="2800" dirty="0">
              <a:solidFill>
                <a:schemeClr val="tx2">
                  <a:lumMod val="75000"/>
                </a:schemeClr>
              </a:solidFill>
            </a:endParaRPr>
          </a:p>
        </p:txBody>
      </p:sp>
      <p:sp>
        <p:nvSpPr>
          <p:cNvPr id="8" name="Пятно 1 7"/>
          <p:cNvSpPr/>
          <p:nvPr/>
        </p:nvSpPr>
        <p:spPr>
          <a:xfrm>
            <a:off x="3143240" y="3000372"/>
            <a:ext cx="2128846" cy="227172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2">
                    <a:lumMod val="75000"/>
                  </a:schemeClr>
                </a:solidFill>
              </a:rPr>
              <a:t>притопы</a:t>
            </a:r>
            <a:endParaRPr lang="ru-RU" sz="2400" dirty="0">
              <a:solidFill>
                <a:schemeClr val="tx2">
                  <a:lumMod val="75000"/>
                </a:schemeClr>
              </a:solidFill>
            </a:endParaRPr>
          </a:p>
        </p:txBody>
      </p:sp>
      <p:sp>
        <p:nvSpPr>
          <p:cNvPr id="9" name="Пятно 1 8"/>
          <p:cNvSpPr/>
          <p:nvPr/>
        </p:nvSpPr>
        <p:spPr>
          <a:xfrm>
            <a:off x="5715008" y="3857628"/>
            <a:ext cx="3214710" cy="192882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2">
                    <a:lumMod val="75000"/>
                  </a:schemeClr>
                </a:solidFill>
              </a:rPr>
              <a:t>Шаг с каблучком</a:t>
            </a:r>
            <a:endParaRPr lang="ru-RU" sz="2400" dirty="0">
              <a:solidFill>
                <a:schemeClr val="tx2">
                  <a:lumMod val="75000"/>
                </a:schemeClr>
              </a:solidFill>
            </a:endParaRPr>
          </a:p>
        </p:txBody>
      </p:sp>
      <p:sp>
        <p:nvSpPr>
          <p:cNvPr id="10" name="Пятно 1 9"/>
          <p:cNvSpPr/>
          <p:nvPr/>
        </p:nvSpPr>
        <p:spPr>
          <a:xfrm>
            <a:off x="3929058" y="4714884"/>
            <a:ext cx="2128846" cy="1857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75000"/>
                  </a:schemeClr>
                </a:solidFill>
              </a:rPr>
              <a:t>Переменный шаг</a:t>
            </a:r>
            <a:endParaRPr lang="ru-RU" dirty="0">
              <a:solidFill>
                <a:schemeClr val="tx2">
                  <a:lumMod val="7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Движения:</a:t>
            </a:r>
            <a:endParaRPr lang="ru-RU" dirty="0"/>
          </a:p>
        </p:txBody>
      </p:sp>
      <p:pic>
        <p:nvPicPr>
          <p:cNvPr id="2050" name="Picture 2" descr="C:\Users\итц\Desktop\Новая папка (2)\SDC12210.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Движения:</a:t>
            </a:r>
            <a:endParaRPr lang="ru-RU" dirty="0"/>
          </a:p>
        </p:txBody>
      </p:sp>
      <p:pic>
        <p:nvPicPr>
          <p:cNvPr id="1026" name="Picture 2" descr="C:\Users\итц\Desktop\Новая папка (2)\SDC12211.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работы:</a:t>
            </a:r>
            <a:endParaRPr lang="ru-RU" dirty="0"/>
          </a:p>
        </p:txBody>
      </p:sp>
      <p:pic>
        <p:nvPicPr>
          <p:cNvPr id="3075" name="Picture 3" descr="C:\Users\итц\Desktop\Новая папка (2)\SDC12203.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Элементы костюма:</a:t>
            </a:r>
            <a:endParaRPr lang="ru-RU" dirty="0"/>
          </a:p>
        </p:txBody>
      </p:sp>
      <p:sp>
        <p:nvSpPr>
          <p:cNvPr id="3" name="Содержимое 2"/>
          <p:cNvSpPr>
            <a:spLocks noGrp="1"/>
          </p:cNvSpPr>
          <p:nvPr>
            <p:ph sz="quarter" idx="1"/>
          </p:nvPr>
        </p:nvSpPr>
        <p:spPr/>
        <p:txBody>
          <a:bodyPr/>
          <a:lstStyle/>
          <a:p>
            <a:pPr algn="ctr">
              <a:buNone/>
            </a:pPr>
            <a:r>
              <a:rPr lang="ru-RU" dirty="0" err="1" smtClean="0"/>
              <a:t>сй</a:t>
            </a:r>
            <a:endParaRPr lang="ru-RU" dirty="0"/>
          </a:p>
        </p:txBody>
      </p:sp>
      <p:sp>
        <p:nvSpPr>
          <p:cNvPr id="6" name="Блок-схема: ссылка на другую страницу 5"/>
          <p:cNvSpPr/>
          <p:nvPr/>
        </p:nvSpPr>
        <p:spPr>
          <a:xfrm>
            <a:off x="2714612" y="1571612"/>
            <a:ext cx="2928958" cy="1214446"/>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FF0000"/>
                </a:solidFill>
              </a:rPr>
              <a:t>Женский</a:t>
            </a:r>
          </a:p>
        </p:txBody>
      </p:sp>
      <p:cxnSp>
        <p:nvCxnSpPr>
          <p:cNvPr id="8" name="Прямая со стрелкой 7"/>
          <p:cNvCxnSpPr/>
          <p:nvPr/>
        </p:nvCxnSpPr>
        <p:spPr>
          <a:xfrm rot="5400000">
            <a:off x="3036083" y="2750339"/>
            <a:ext cx="428628"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5400000">
            <a:off x="3965571" y="3035297"/>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857752" y="2428868"/>
            <a:ext cx="71438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Блок-схема: решение 21"/>
          <p:cNvSpPr/>
          <p:nvPr/>
        </p:nvSpPr>
        <p:spPr>
          <a:xfrm>
            <a:off x="2000232" y="2928934"/>
            <a:ext cx="1428760" cy="92869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сарафан</a:t>
            </a:r>
            <a:endParaRPr lang="ru-RU" dirty="0">
              <a:solidFill>
                <a:srgbClr val="FF0000"/>
              </a:solidFill>
            </a:endParaRPr>
          </a:p>
        </p:txBody>
      </p:sp>
      <p:sp>
        <p:nvSpPr>
          <p:cNvPr id="23" name="Блок-схема: решение 22"/>
          <p:cNvSpPr/>
          <p:nvPr/>
        </p:nvSpPr>
        <p:spPr>
          <a:xfrm>
            <a:off x="3571868" y="3214686"/>
            <a:ext cx="1357322" cy="78581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блуза</a:t>
            </a:r>
            <a:endParaRPr lang="ru-RU" dirty="0">
              <a:solidFill>
                <a:srgbClr val="FF0000"/>
              </a:solidFill>
            </a:endParaRPr>
          </a:p>
        </p:txBody>
      </p:sp>
      <p:sp>
        <p:nvSpPr>
          <p:cNvPr id="25" name="Блок-схема: решение 24"/>
          <p:cNvSpPr/>
          <p:nvPr/>
        </p:nvSpPr>
        <p:spPr>
          <a:xfrm>
            <a:off x="5000628" y="3000372"/>
            <a:ext cx="1643074" cy="85725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кокошник</a:t>
            </a:r>
            <a:endParaRPr lang="ru-RU" dirty="0">
              <a:solidFill>
                <a:srgbClr val="FF0000"/>
              </a:solidFill>
            </a:endParaRPr>
          </a:p>
        </p:txBody>
      </p:sp>
      <p:sp>
        <p:nvSpPr>
          <p:cNvPr id="29" name="Блок-схема: ручное управление 28"/>
          <p:cNvSpPr/>
          <p:nvPr/>
        </p:nvSpPr>
        <p:spPr>
          <a:xfrm>
            <a:off x="2071670" y="4214818"/>
            <a:ext cx="4572032" cy="857256"/>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dirty="0" smtClean="0">
                <a:solidFill>
                  <a:srgbClr val="FF0000"/>
                </a:solidFill>
              </a:rPr>
              <a:t>Мужской</a:t>
            </a:r>
            <a:endParaRPr lang="ru-RU" sz="4400" dirty="0">
              <a:solidFill>
                <a:srgbClr val="FF0000"/>
              </a:solidFill>
            </a:endParaRPr>
          </a:p>
        </p:txBody>
      </p:sp>
      <p:cxnSp>
        <p:nvCxnSpPr>
          <p:cNvPr id="31" name="Прямая со стрелкой 30"/>
          <p:cNvCxnSpPr/>
          <p:nvPr/>
        </p:nvCxnSpPr>
        <p:spPr>
          <a:xfrm rot="10800000" flipV="1">
            <a:off x="2643174" y="5143512"/>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9" idx="2"/>
          </p:cNvCxnSpPr>
          <p:nvPr/>
        </p:nvCxnSpPr>
        <p:spPr>
          <a:xfrm rot="5400000">
            <a:off x="4143372" y="5286388"/>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16200000" flipH="1">
            <a:off x="5786446" y="5143512"/>
            <a:ext cx="357190"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Блок-схема: решение 38"/>
          <p:cNvSpPr/>
          <p:nvPr/>
        </p:nvSpPr>
        <p:spPr>
          <a:xfrm>
            <a:off x="1285852" y="5357826"/>
            <a:ext cx="2071702" cy="75552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rPr>
              <a:t>штаны</a:t>
            </a:r>
            <a:endParaRPr lang="ru-RU" sz="2000" dirty="0">
              <a:solidFill>
                <a:srgbClr val="FF0000"/>
              </a:solidFill>
            </a:endParaRPr>
          </a:p>
        </p:txBody>
      </p:sp>
      <p:sp>
        <p:nvSpPr>
          <p:cNvPr id="40" name="Блок-схема: решение 39"/>
          <p:cNvSpPr/>
          <p:nvPr/>
        </p:nvSpPr>
        <p:spPr>
          <a:xfrm>
            <a:off x="3428992" y="5500702"/>
            <a:ext cx="1843094" cy="612648"/>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косоворотка</a:t>
            </a:r>
            <a:endParaRPr lang="ru-RU" dirty="0">
              <a:solidFill>
                <a:srgbClr val="FF0000"/>
              </a:solidFill>
            </a:endParaRPr>
          </a:p>
        </p:txBody>
      </p:sp>
      <p:sp>
        <p:nvSpPr>
          <p:cNvPr id="41" name="Блок-схема: решение 40"/>
          <p:cNvSpPr/>
          <p:nvPr/>
        </p:nvSpPr>
        <p:spPr>
          <a:xfrm>
            <a:off x="5500694" y="5429264"/>
            <a:ext cx="2286016" cy="7143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rgbClr val="FF0000"/>
                </a:solidFill>
              </a:rPr>
              <a:t>кушак</a:t>
            </a:r>
            <a:endParaRPr lang="ru-RU" sz="2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57166"/>
            <a:ext cx="6172200" cy="571504"/>
          </a:xfrm>
        </p:spPr>
        <p:txBody>
          <a:bodyPr>
            <a:normAutofit/>
          </a:bodyPr>
          <a:lstStyle/>
          <a:p>
            <a:r>
              <a:rPr lang="ru-RU" sz="2800" dirty="0" smtClean="0"/>
              <a:t>Актуальность проблемы:</a:t>
            </a:r>
            <a:endParaRPr lang="ru-RU" sz="2800" dirty="0"/>
          </a:p>
        </p:txBody>
      </p:sp>
      <p:sp>
        <p:nvSpPr>
          <p:cNvPr id="3" name="Подзаголовок 2"/>
          <p:cNvSpPr>
            <a:spLocks noGrp="1"/>
          </p:cNvSpPr>
          <p:nvPr>
            <p:ph type="subTitle" idx="1"/>
          </p:nvPr>
        </p:nvSpPr>
        <p:spPr>
          <a:xfrm>
            <a:off x="2286000" y="1142984"/>
            <a:ext cx="6172200" cy="5231938"/>
          </a:xfrm>
        </p:spPr>
        <p:txBody>
          <a:bodyPr>
            <a:normAutofit lnSpcReduction="10000"/>
          </a:bodyPr>
          <a:lstStyle/>
          <a:p>
            <a:r>
              <a:rPr lang="ru-RU" dirty="0" smtClean="0"/>
              <a:t>Эстетическое воспитание обуславливает возрастающая потребность общества в творческих личностях. Приобщение к творчеству вводит ребенка в мир волнующих, радостных переживаний, открывает ему путь эстетического освоения жизни.  </a:t>
            </a:r>
          </a:p>
          <a:p>
            <a:r>
              <a:rPr lang="ru-RU" dirty="0" smtClean="0"/>
              <a:t>Одним из важных условий от которых зависит успешность приобщения к творческим ценностям, является руководство этим процессом со стороны педагога. Педагог должен вести ребенка от  восприятия красоты, эмоционального отклика к пониманию, формированию эстетических представлений, суждений, оценок. Учитель дает возможность учащимся самостоятельно познавать народную культуру, обогащать эстетический вкус. Эта работа кропотливая, требующая от педагога умения систематически, ненавязчиво пронизывать жизнь ребенка красотой, всячески облагораживать его окружение.</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проекта:</a:t>
            </a:r>
            <a:endParaRPr lang="ru-RU" dirty="0"/>
          </a:p>
        </p:txBody>
      </p:sp>
      <p:pic>
        <p:nvPicPr>
          <p:cNvPr id="1026" name="Picture 2" descr="C:\Users\итц\Desktop\Новая папка (2)\SDC12209.JPG"/>
          <p:cNvPicPr>
            <a:picLocks noGrp="1" noChangeAspect="1" noChangeArrowheads="1"/>
          </p:cNvPicPr>
          <p:nvPr>
            <p:ph sz="quarter" idx="1"/>
          </p:nvPr>
        </p:nvPicPr>
        <p:blipFill>
          <a:blip r:embed="rId2" cstate="print"/>
          <a:srcRect/>
          <a:stretch>
            <a:fillRect/>
          </a:stretch>
        </p:blipFill>
        <p:spPr bwMode="auto">
          <a:xfrm>
            <a:off x="941916" y="1600200"/>
            <a:ext cx="6498167" cy="48736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Завершение проекта:</a:t>
            </a:r>
            <a:endParaRPr lang="ru-RU" dirty="0"/>
          </a:p>
        </p:txBody>
      </p:sp>
      <p:sp>
        <p:nvSpPr>
          <p:cNvPr id="3" name="Содержимое 2"/>
          <p:cNvSpPr>
            <a:spLocks noGrp="1"/>
          </p:cNvSpPr>
          <p:nvPr>
            <p:ph sz="quarter" idx="1"/>
          </p:nvPr>
        </p:nvSpPr>
        <p:spPr/>
        <p:txBody>
          <a:bodyPr>
            <a:normAutofit lnSpcReduction="10000"/>
          </a:bodyPr>
          <a:lstStyle/>
          <a:p>
            <a:pPr>
              <a:buNone/>
            </a:pPr>
            <a:r>
              <a:rPr lang="ru-RU" dirty="0" smtClean="0"/>
              <a:t>Приобщение детей к народной культуре, участие детей в проекте позволило им получить опыт аналитического исследования, опыта публичного представления. При участии в проекте учащиеся закрепляют навыки поиска и анализа информации в разных источниках.</a:t>
            </a:r>
          </a:p>
          <a:p>
            <a:pPr>
              <a:buNone/>
            </a:pPr>
            <a:r>
              <a:rPr lang="ru-RU" dirty="0" smtClean="0">
                <a:solidFill>
                  <a:srgbClr val="FF0000"/>
                </a:solidFill>
              </a:rPr>
              <a:t>При завершении проекта учащиеся приобрели:</a:t>
            </a:r>
          </a:p>
          <a:p>
            <a:pPr>
              <a:buFont typeface="Wingdings" pitchFamily="2" charset="2"/>
              <a:buChar char="ü"/>
            </a:pPr>
            <a:r>
              <a:rPr lang="ru-RU" dirty="0" smtClean="0"/>
              <a:t>Личностные: </a:t>
            </a:r>
            <a:r>
              <a:rPr lang="ru-RU" sz="2000" dirty="0" smtClean="0"/>
              <a:t>проявлять интерес к изучению темы, ответственность при выполнении учебного задания в рамках групповой деятельности.</a:t>
            </a:r>
          </a:p>
          <a:p>
            <a:pPr>
              <a:buFont typeface="Wingdings" pitchFamily="2" charset="2"/>
              <a:buChar char="ü"/>
            </a:pPr>
            <a:r>
              <a:rPr lang="ru-RU" dirty="0" smtClean="0"/>
              <a:t>Метапредметные</a:t>
            </a:r>
            <a:r>
              <a:rPr lang="ru-RU" sz="2000" dirty="0" smtClean="0"/>
              <a:t>: умение отличать русский костюм от других костюмов, умение правильно использовать движения русского народного танца и применять их в танце. </a:t>
            </a:r>
          </a:p>
          <a:p>
            <a:pPr>
              <a:buNone/>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chemeClr val="accent3"/>
                </a:solidFill>
              </a:rPr>
              <a:t>Вывод:</a:t>
            </a:r>
            <a:endParaRPr lang="ru-RU" sz="6000" dirty="0">
              <a:solidFill>
                <a:schemeClr val="accent3"/>
              </a:solidFill>
            </a:endParaRPr>
          </a:p>
        </p:txBody>
      </p:sp>
      <p:sp>
        <p:nvSpPr>
          <p:cNvPr id="3" name="Содержимое 2"/>
          <p:cNvSpPr>
            <a:spLocks noGrp="1"/>
          </p:cNvSpPr>
          <p:nvPr>
            <p:ph sz="quarter" idx="1"/>
          </p:nvPr>
        </p:nvSpPr>
        <p:spPr/>
        <p:txBody>
          <a:bodyPr/>
          <a:lstStyle/>
          <a:p>
            <a:pPr>
              <a:buFont typeface="Wingdings" pitchFamily="2" charset="2"/>
              <a:buChar char="v"/>
            </a:pPr>
            <a:r>
              <a:rPr lang="ru-RU" dirty="0" smtClean="0"/>
              <a:t>Есть тенденция к повышению уровня развития творческих способностей. Так как учебный проект носит творческий характер.</a:t>
            </a:r>
          </a:p>
          <a:p>
            <a:pPr>
              <a:buFont typeface="Wingdings" pitchFamily="2" charset="2"/>
              <a:buChar char="v"/>
            </a:pPr>
            <a:r>
              <a:rPr lang="ru-RU" dirty="0" smtClean="0"/>
              <a:t>Повышение мотивации в изучении темы и всего учебного процесса.</a:t>
            </a:r>
          </a:p>
          <a:p>
            <a:pPr>
              <a:buFont typeface="Wingdings" pitchFamily="2" charset="2"/>
              <a:buChar char="v"/>
            </a:pPr>
            <a:r>
              <a:rPr lang="ru-RU" dirty="0" smtClean="0"/>
              <a:t>Деятельность детей предполагает создание нового объекта внешнего или внутреннего мира.</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Содержимое 2"/>
          <p:cNvSpPr>
            <a:spLocks noGrp="1"/>
          </p:cNvSpPr>
          <p:nvPr>
            <p:ph sz="quarter" idx="1"/>
          </p:nvPr>
        </p:nvSpPr>
        <p:spPr/>
        <p:txBody>
          <a:bodyPr/>
          <a:lstStyle/>
          <a:p>
            <a:r>
              <a:rPr lang="ru-RU" dirty="0" smtClean="0"/>
              <a:t>Веселый хоровод (сборник танцев народов мира)</a:t>
            </a:r>
          </a:p>
          <a:p>
            <a:r>
              <a:rPr lang="ru-RU" dirty="0" smtClean="0"/>
              <a:t>История костюма (журнал)</a:t>
            </a:r>
          </a:p>
          <a:p>
            <a:r>
              <a:rPr lang="ru-RU" dirty="0" smtClean="0"/>
              <a:t>Музыкальные движения (Т.Ф.Коренева).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Краткая аннотация проекта:</a:t>
            </a:r>
            <a:endParaRPr lang="ru-RU" dirty="0"/>
          </a:p>
        </p:txBody>
      </p:sp>
      <p:sp>
        <p:nvSpPr>
          <p:cNvPr id="3" name="Содержимое 2"/>
          <p:cNvSpPr>
            <a:spLocks noGrp="1"/>
          </p:cNvSpPr>
          <p:nvPr>
            <p:ph sz="quarter" idx="1"/>
          </p:nvPr>
        </p:nvSpPr>
        <p:spPr/>
        <p:txBody>
          <a:bodyPr/>
          <a:lstStyle/>
          <a:p>
            <a:r>
              <a:rPr lang="ru-RU" dirty="0" smtClean="0"/>
              <a:t>Главной особенностью данного проекта является, что на занятиях учащиеся знакомятся с разновидностями танца. Перед учащимися открывается мир танца, они приобщаются к прекрасному виду искусства. Дети самостоятельно изучают различные движения к русскому народному танцу, а также знакомятся с элементами народного костюма.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проекта:</a:t>
            </a:r>
            <a:endParaRPr lang="ru-RU" dirty="0"/>
          </a:p>
        </p:txBody>
      </p:sp>
      <p:sp>
        <p:nvSpPr>
          <p:cNvPr id="3" name="Содержимое 2"/>
          <p:cNvSpPr>
            <a:spLocks noGrp="1"/>
          </p:cNvSpPr>
          <p:nvPr>
            <p:ph sz="quarter" idx="1"/>
          </p:nvPr>
        </p:nvSpPr>
        <p:spPr/>
        <p:txBody>
          <a:bodyPr>
            <a:normAutofit/>
          </a:bodyPr>
          <a:lstStyle/>
          <a:p>
            <a:r>
              <a:rPr lang="ru-RU" sz="4000" dirty="0" smtClean="0"/>
              <a:t>Пополнение знаний,</a:t>
            </a:r>
          </a:p>
          <a:p>
            <a:r>
              <a:rPr lang="ru-RU" sz="4000" dirty="0" smtClean="0"/>
              <a:t>Развитие навыков работы с большим объемом информации, развитие критического мышления,</a:t>
            </a:r>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a:t>
            </a:r>
            <a:endParaRPr lang="ru-RU" dirty="0"/>
          </a:p>
        </p:txBody>
      </p:sp>
      <p:sp>
        <p:nvSpPr>
          <p:cNvPr id="3" name="Содержимое 2"/>
          <p:cNvSpPr>
            <a:spLocks noGrp="1"/>
          </p:cNvSpPr>
          <p:nvPr>
            <p:ph sz="quarter" idx="1"/>
          </p:nvPr>
        </p:nvSpPr>
        <p:spPr/>
        <p:txBody>
          <a:bodyPr>
            <a:normAutofit/>
          </a:bodyPr>
          <a:lstStyle/>
          <a:p>
            <a:r>
              <a:rPr lang="ru-RU" sz="2800" dirty="0" smtClean="0"/>
              <a:t>развитие коммуникативных навыков,</a:t>
            </a:r>
          </a:p>
          <a:p>
            <a:r>
              <a:rPr lang="ru-RU" sz="2800" dirty="0" smtClean="0"/>
              <a:t>активация творческих способностей и интерес учащихся к предмету,</a:t>
            </a:r>
          </a:p>
          <a:p>
            <a:r>
              <a:rPr lang="ru-RU" sz="2800" dirty="0" smtClean="0"/>
              <a:t>научить учащихся самостоятельно собирать информацию,</a:t>
            </a:r>
          </a:p>
          <a:p>
            <a:r>
              <a:rPr lang="ru-RU" sz="2800" dirty="0" smtClean="0"/>
              <a:t>проводить исследовательскую работу по изучению предмета.</a:t>
            </a:r>
            <a:endParaRPr lang="ru-RU"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Объект исследования:</a:t>
            </a:r>
            <a:endParaRPr lang="ru-RU" dirty="0"/>
          </a:p>
        </p:txBody>
      </p:sp>
      <p:sp>
        <p:nvSpPr>
          <p:cNvPr id="3" name="Содержимое 2"/>
          <p:cNvSpPr>
            <a:spLocks noGrp="1"/>
          </p:cNvSpPr>
          <p:nvPr>
            <p:ph sz="quarter" idx="1"/>
          </p:nvPr>
        </p:nvSpPr>
        <p:spPr/>
        <p:txBody>
          <a:bodyPr>
            <a:normAutofit/>
          </a:bodyPr>
          <a:lstStyle/>
          <a:p>
            <a:r>
              <a:rPr lang="ru-RU" sz="4400" dirty="0" smtClean="0"/>
              <a:t>Костюм русского народного танца;</a:t>
            </a:r>
          </a:p>
          <a:p>
            <a:r>
              <a:rPr lang="ru-RU" sz="4400" dirty="0" smtClean="0"/>
              <a:t>Движения русского народного танца.</a:t>
            </a:r>
            <a:endParaRPr lang="ru-RU" sz="4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Участники проекта: </a:t>
            </a:r>
            <a:r>
              <a:rPr lang="ru-RU" sz="1600" dirty="0" smtClean="0"/>
              <a:t>учитель Ковган М.В., Донникова К, Семилет А, Стасько В, Сорокоумов В, Одзял К, Антропов М.</a:t>
            </a:r>
            <a:endParaRPr lang="ru-RU" sz="1600" dirty="0"/>
          </a:p>
        </p:txBody>
      </p:sp>
      <p:pic>
        <p:nvPicPr>
          <p:cNvPr id="4098" name="Picture 2" descr="C:\Users\итц\Desktop\Новая папка (2)\SDC12207.JPG"/>
          <p:cNvPicPr>
            <a:picLocks noGrp="1" noChangeAspect="1" noChangeArrowheads="1"/>
          </p:cNvPicPr>
          <p:nvPr>
            <p:ph sz="quarter" idx="1"/>
          </p:nvPr>
        </p:nvPicPr>
        <p:blipFill>
          <a:blip r:embed="rId2" cstate="print"/>
          <a:srcRect/>
          <a:stretch>
            <a:fillRect/>
          </a:stretch>
        </p:blipFill>
        <p:spPr bwMode="auto">
          <a:xfrm>
            <a:off x="1000100" y="1500175"/>
            <a:ext cx="7059108" cy="500066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проведения проекта:</a:t>
            </a:r>
            <a:endParaRPr lang="ru-RU" dirty="0"/>
          </a:p>
        </p:txBody>
      </p:sp>
      <p:sp>
        <p:nvSpPr>
          <p:cNvPr id="3" name="Содержимое 2"/>
          <p:cNvSpPr>
            <a:spLocks noGrp="1"/>
          </p:cNvSpPr>
          <p:nvPr>
            <p:ph sz="quarter" idx="1"/>
          </p:nvPr>
        </p:nvSpPr>
        <p:spPr/>
        <p:txBody>
          <a:bodyPr/>
          <a:lstStyle/>
          <a:p>
            <a:r>
              <a:rPr lang="ru-RU" dirty="0" smtClean="0"/>
              <a:t>Вводные занятия. Обсуждение с учащимися вопросов по теме проекта. Обсуждение с участником проекта целей, планов проведения исследований. Выполнение заданий по теме проекта;</a:t>
            </a:r>
          </a:p>
          <a:p>
            <a:r>
              <a:rPr lang="ru-RU" dirty="0" smtClean="0"/>
              <a:t>Учащиеся проводят исследования. Консультация учителя. Выполнение творческих заданий по теме проекта;</a:t>
            </a:r>
          </a:p>
          <a:p>
            <a:r>
              <a:rPr lang="ru-RU" dirty="0" smtClean="0"/>
              <a:t>Оформление результатов исследований;</a:t>
            </a:r>
          </a:p>
          <a:p>
            <a:r>
              <a:rPr lang="ru-RU" dirty="0" smtClean="0"/>
              <a:t>Защита работы.</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Вводные занятия:</a:t>
            </a:r>
            <a:endParaRPr lang="ru-RU" dirty="0"/>
          </a:p>
        </p:txBody>
      </p:sp>
      <p:sp>
        <p:nvSpPr>
          <p:cNvPr id="3" name="Содержимое 2"/>
          <p:cNvSpPr>
            <a:spLocks noGrp="1"/>
          </p:cNvSpPr>
          <p:nvPr>
            <p:ph sz="quarter" idx="1"/>
          </p:nvPr>
        </p:nvSpPr>
        <p:spPr/>
        <p:txBody>
          <a:bodyPr/>
          <a:lstStyle/>
          <a:p>
            <a:pPr>
              <a:buNone/>
            </a:pPr>
            <a:r>
              <a:rPr lang="ru-RU" dirty="0" smtClean="0"/>
              <a:t>Назначаются  две группы.</a:t>
            </a:r>
          </a:p>
          <a:p>
            <a:pPr>
              <a:buNone/>
            </a:pPr>
            <a:r>
              <a:rPr lang="ru-RU" dirty="0" smtClean="0"/>
              <a:t>Первая группа собирает информацию по костюмам русского народного танца.</a:t>
            </a:r>
          </a:p>
          <a:p>
            <a:pPr>
              <a:buNone/>
            </a:pPr>
            <a:r>
              <a:rPr lang="ru-RU" dirty="0" smtClean="0"/>
              <a:t>Вторая группа собирает информацию по движениям русского народного танца. </a:t>
            </a:r>
          </a:p>
          <a:p>
            <a:pPr>
              <a:buNone/>
            </a:pPr>
            <a:r>
              <a:rPr lang="ru-RU" dirty="0" smtClean="0"/>
              <a:t>Обсуждается с каждой группой планы, цели и задачи проекта. </a:t>
            </a:r>
          </a:p>
          <a:p>
            <a:pPr>
              <a:buNone/>
            </a:pPr>
            <a:endParaRPr lang="ru-RU" dirty="0" smtClean="0"/>
          </a:p>
          <a:p>
            <a:pPr>
              <a:buNone/>
            </a:pPr>
            <a:endParaRPr lang="ru-RU" dirty="0" smtClean="0"/>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462</TotalTime>
  <Words>590</Words>
  <Application>Microsoft Office PowerPoint</Application>
  <PresentationFormat>Экран (4:3)</PresentationFormat>
  <Paragraphs>75</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Эркер</vt:lpstr>
      <vt:lpstr>Учебный проект по теме:</vt:lpstr>
      <vt:lpstr>Актуальность проблемы:</vt:lpstr>
      <vt:lpstr>Краткая аннотация проекта:</vt:lpstr>
      <vt:lpstr>Цель проекта:</vt:lpstr>
      <vt:lpstr>Задачи:</vt:lpstr>
      <vt:lpstr>Объект исследования:</vt:lpstr>
      <vt:lpstr>Участники проекта: учитель Ковган М.В., Донникова К, Семилет А, Стасько В, Сорокоумов В, Одзял К, Антропов М.</vt:lpstr>
      <vt:lpstr>План проведения проекта:</vt:lpstr>
      <vt:lpstr>Вводные занятия:</vt:lpstr>
      <vt:lpstr>Выполнение творческих заданий:</vt:lpstr>
      <vt:lpstr>Творческая работа:</vt:lpstr>
      <vt:lpstr>Творческая работа:</vt:lpstr>
      <vt:lpstr>Творческая работа.</vt:lpstr>
      <vt:lpstr>Творческая работа:</vt:lpstr>
      <vt:lpstr>Движения русского народного танца:</vt:lpstr>
      <vt:lpstr>Движения:</vt:lpstr>
      <vt:lpstr>Движения:</vt:lpstr>
      <vt:lpstr>Защита работы:</vt:lpstr>
      <vt:lpstr>Элементы костюма:</vt:lpstr>
      <vt:lpstr>Защита проекта:</vt:lpstr>
      <vt:lpstr>Завершение проекта:</vt:lpstr>
      <vt:lpstr>Вывод:</vt:lpstr>
      <vt:lpstr>Литература:</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Учебный проект</dc:title>
  <dc:creator>итц</dc:creator>
  <cp:lastModifiedBy>итц</cp:lastModifiedBy>
  <cp:revision>56</cp:revision>
  <dcterms:created xsi:type="dcterms:W3CDTF">2012-11-28T11:35:43Z</dcterms:created>
  <dcterms:modified xsi:type="dcterms:W3CDTF">2012-12-20T01:23:45Z</dcterms:modified>
</cp:coreProperties>
</file>