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4" r:id="rId2"/>
    <p:sldId id="258" r:id="rId3"/>
    <p:sldId id="265" r:id="rId4"/>
    <p:sldId id="266" r:id="rId5"/>
    <p:sldId id="283" r:id="rId6"/>
    <p:sldId id="284" r:id="rId7"/>
    <p:sldId id="285" r:id="rId8"/>
    <p:sldId id="286" r:id="rId9"/>
    <p:sldId id="280" r:id="rId10"/>
    <p:sldId id="288" r:id="rId11"/>
    <p:sldId id="287" r:id="rId12"/>
    <p:sldId id="282" r:id="rId13"/>
    <p:sldId id="26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1849518810148731E-2"/>
          <c:y val="3.93183466563009E-2"/>
          <c:w val="0.75665179352580925"/>
          <c:h val="0.71968424190423019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1.6797075457224329E-3"/>
                  <c:y val="-3.0228954578020457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594150914448657E-3"/>
                  <c:y val="-1.5114477289010228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117367911501896E-2"/>
                  <c:y val="-2.0152636385346971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Лист1!$A$1:$C$1</c:f>
              <c:strCache>
                <c:ptCount val="3"/>
                <c:pt idx="0">
                  <c:v>Кавказ</c:v>
                </c:pt>
                <c:pt idx="1">
                  <c:v>Тучи</c:v>
                </c:pt>
                <c:pt idx="2">
                  <c:v>Парус</c:v>
                </c:pt>
              </c:strCache>
            </c:strRef>
          </c:cat>
          <c:val>
            <c:numRef>
              <c:f>Лист1!$A$2:$C$2</c:f>
              <c:numCache>
                <c:formatCode>0%</c:formatCode>
                <c:ptCount val="3"/>
                <c:pt idx="0">
                  <c:v>0.76</c:v>
                </c:pt>
                <c:pt idx="1">
                  <c:v>0.86</c:v>
                </c:pt>
                <c:pt idx="2">
                  <c:v>0.87</c:v>
                </c:pt>
              </c:numCache>
            </c:numRef>
          </c:val>
        </c:ser>
        <c:ser>
          <c:idx val="1"/>
          <c:order val="1"/>
          <c:invertIfNegative val="0"/>
          <c:dLbls>
            <c:dLbl>
              <c:idx val="0"/>
              <c:layout>
                <c:manualLayout>
                  <c:x val="1.6666666666666666E-2"/>
                  <c:y val="-2.83311160145258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666666666666666E-2"/>
                  <c:y val="-2.12483370108943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666666666666666E-2"/>
                  <c:y val="-1.77069475090786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Лист1!$A$1:$C$1</c:f>
              <c:strCache>
                <c:ptCount val="3"/>
                <c:pt idx="0">
                  <c:v>Кавказ</c:v>
                </c:pt>
                <c:pt idx="1">
                  <c:v>Тучи</c:v>
                </c:pt>
                <c:pt idx="2">
                  <c:v>Парус</c:v>
                </c:pt>
              </c:strCache>
            </c:strRef>
          </c:cat>
          <c:val>
            <c:numRef>
              <c:f>Лист1!$A$3:$C$3</c:f>
              <c:numCache>
                <c:formatCode>0%</c:formatCode>
                <c:ptCount val="3"/>
                <c:pt idx="0">
                  <c:v>0.24</c:v>
                </c:pt>
                <c:pt idx="1">
                  <c:v>0.14000000000000001</c:v>
                </c:pt>
                <c:pt idx="2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270528"/>
        <c:axId val="23272064"/>
        <c:axId val="0"/>
      </c:bar3DChart>
      <c:catAx>
        <c:axId val="232705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23272064"/>
        <c:crosses val="autoZero"/>
        <c:auto val="1"/>
        <c:lblAlgn val="ctr"/>
        <c:lblOffset val="100"/>
        <c:noMultiLvlLbl val="0"/>
      </c:catAx>
      <c:valAx>
        <c:axId val="2327206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3270528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1849518810148731E-2"/>
          <c:y val="3.93183466563009E-2"/>
          <c:w val="0.75665179352580925"/>
          <c:h val="0.71968424190423019"/>
        </c:manualLayout>
      </c:layout>
      <c:bar3DChart>
        <c:barDir val="col"/>
        <c:grouping val="clustered"/>
        <c:varyColors val="0"/>
        <c:ser>
          <c:idx val="1"/>
          <c:order val="0"/>
          <c:invertIfNegative val="0"/>
          <c:dLbls>
            <c:dLbl>
              <c:idx val="0"/>
              <c:layout>
                <c:manualLayout>
                  <c:x val="1.6666666666666666E-2"/>
                  <c:y val="-2.83311160145258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666666666666666E-2"/>
                  <c:y val="-2.12483370108943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666666666666666E-2"/>
                  <c:y val="-1.77069475090786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[Книга1]Лист1!$A$1:$C$1</c:f>
              <c:strCache>
                <c:ptCount val="3"/>
                <c:pt idx="0">
                  <c:v>Личные</c:v>
                </c:pt>
                <c:pt idx="1">
                  <c:v>Притяжательные</c:v>
                </c:pt>
                <c:pt idx="2">
                  <c:v>Указательные</c:v>
                </c:pt>
              </c:strCache>
            </c:strRef>
          </c:cat>
          <c:val>
            <c:numRef>
              <c:f>[Книга1]Лист1!$A$3:$C$3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486848"/>
        <c:axId val="23488384"/>
        <c:axId val="0"/>
      </c:bar3DChart>
      <c:catAx>
        <c:axId val="23486848"/>
        <c:scaling>
          <c:orientation val="minMax"/>
        </c:scaling>
        <c:delete val="1"/>
        <c:axPos val="b"/>
        <c:majorTickMark val="out"/>
        <c:minorTickMark val="none"/>
        <c:tickLblPos val="nextTo"/>
        <c:crossAx val="23488384"/>
        <c:crosses val="autoZero"/>
        <c:auto val="1"/>
        <c:lblAlgn val="ctr"/>
        <c:lblOffset val="100"/>
        <c:noMultiLvlLbl val="0"/>
      </c:catAx>
      <c:valAx>
        <c:axId val="2348838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3486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849518810148731E-2"/>
          <c:y val="4.5759991276516893E-2"/>
          <c:w val="0.87759492563429575"/>
          <c:h val="0.7397046348047503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Лист1!$A$1:$D$1</c:f>
              <c:strCache>
                <c:ptCount val="4"/>
                <c:pt idx="0">
                  <c:v>Личные</c:v>
                </c:pt>
                <c:pt idx="1">
                  <c:v>Притяжательные</c:v>
                </c:pt>
                <c:pt idx="2">
                  <c:v>Указательные</c:v>
                </c:pt>
                <c:pt idx="3">
                  <c:v>Вопросительные</c:v>
                </c:pt>
              </c:strCache>
            </c:strRef>
          </c:cat>
          <c:val>
            <c:numRef>
              <c:f>Лист1!$A$2:$D$2</c:f>
              <c:numCache>
                <c:formatCode>0%</c:formatCode>
                <c:ptCount val="4"/>
                <c:pt idx="0">
                  <c:v>0.71</c:v>
                </c:pt>
                <c:pt idx="1">
                  <c:v>0.05</c:v>
                </c:pt>
                <c:pt idx="2">
                  <c:v>0.16</c:v>
                </c:pt>
                <c:pt idx="3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535168"/>
        <c:axId val="60536704"/>
      </c:barChart>
      <c:catAx>
        <c:axId val="605351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60536704"/>
        <c:crosses val="autoZero"/>
        <c:auto val="1"/>
        <c:lblAlgn val="ctr"/>
        <c:lblOffset val="100"/>
        <c:noMultiLvlLbl val="0"/>
      </c:catAx>
      <c:valAx>
        <c:axId val="605367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60535168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0.08642</cdr:x>
      <cdr:y>0.87485</cdr:y>
    </cdr:from>
    <cdr:to>
      <cdr:x>0.14411</cdr:x>
      <cdr:y>0.91411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653408" y="4410577"/>
          <a:ext cx="436147" cy="197935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0.08525</cdr:x>
      <cdr:y>0.93612</cdr:y>
    </cdr:from>
    <cdr:to>
      <cdr:x>0.14411</cdr:x>
      <cdr:y>0.97124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644562" y="4719471"/>
          <a:ext cx="444993" cy="177073"/>
        </a:xfrm>
        <a:prstGeom xmlns:a="http://schemas.openxmlformats.org/drawingml/2006/main" prst="rect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>
            <a:ln>
              <a:noFill/>
            </a:ln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0.1822</cdr:x>
      <cdr:y>0.87126</cdr:y>
    </cdr:from>
    <cdr:to>
      <cdr:x>0.55339</cdr:x>
      <cdr:y>0.95812</cdr:y>
    </cdr:to>
    <cdr:sp macro="" textlink="">
      <cdr:nvSpPr>
        <cdr:cNvPr id="5" name="TextBox 2"/>
        <cdr:cNvSpPr txBox="1"/>
      </cdr:nvSpPr>
      <cdr:spPr>
        <a:xfrm xmlns:a="http://schemas.openxmlformats.org/drawingml/2006/main">
          <a:off x="1377587" y="4392488"/>
          <a:ext cx="2806508" cy="43790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/>
            <a:t>- </a:t>
          </a:r>
          <a:r>
            <a:rPr lang="ru-RU" sz="1400" b="1" dirty="0" smtClean="0"/>
            <a:t>другие</a:t>
          </a:r>
          <a:r>
            <a:rPr lang="ru-RU" sz="1400" b="1" baseline="0" dirty="0" smtClean="0"/>
            <a:t> части речи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0.18732</cdr:x>
      <cdr:y>0.91314</cdr:y>
    </cdr:from>
    <cdr:to>
      <cdr:x>0.48194</cdr:x>
      <cdr:y>1</cdr:y>
    </cdr:to>
    <cdr:sp macro="" textlink="">
      <cdr:nvSpPr>
        <cdr:cNvPr id="6" name="TextBox 2"/>
        <cdr:cNvSpPr txBox="1"/>
      </cdr:nvSpPr>
      <cdr:spPr>
        <a:xfrm xmlns:a="http://schemas.openxmlformats.org/drawingml/2006/main">
          <a:off x="1416331" y="4603617"/>
          <a:ext cx="2227575" cy="437907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/>
            <a:t>- </a:t>
          </a:r>
          <a:r>
            <a:rPr lang="ru-RU" sz="1400" b="1" dirty="0" smtClean="0"/>
            <a:t>местоимение</a:t>
          </a:r>
          <a:endParaRPr lang="ru-RU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B1CEEC-8CEE-4422-B2C4-188F3D1AF576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70861-4F8D-4AA6-AF2A-14B7BB035C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555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C70861-4F8D-4AA6-AF2A-14B7BB035CF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719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C70861-4F8D-4AA6-AF2A-14B7BB035CF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719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C70861-4F8D-4AA6-AF2A-14B7BB035CF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719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C70861-4F8D-4AA6-AF2A-14B7BB035CF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719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C70861-4F8D-4AA6-AF2A-14B7BB035CF2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719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C70861-4F8D-4AA6-AF2A-14B7BB035CF2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719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1E33-8A0B-465D-8EE9-41999FFEDB46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E38E3-E42E-46F8-B9BD-CEE401BD8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60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1E33-8A0B-465D-8EE9-41999FFEDB46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E38E3-E42E-46F8-B9BD-CEE401BD8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297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1E33-8A0B-465D-8EE9-41999FFEDB46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E38E3-E42E-46F8-B9BD-CEE401BD8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16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1E33-8A0B-465D-8EE9-41999FFEDB46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E38E3-E42E-46F8-B9BD-CEE401BD8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858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1E33-8A0B-465D-8EE9-41999FFEDB46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E38E3-E42E-46F8-B9BD-CEE401BD8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6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1E33-8A0B-465D-8EE9-41999FFEDB46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E38E3-E42E-46F8-B9BD-CEE401BD8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42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1E33-8A0B-465D-8EE9-41999FFEDB46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E38E3-E42E-46F8-B9BD-CEE401BD8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932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1E33-8A0B-465D-8EE9-41999FFEDB46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E38E3-E42E-46F8-B9BD-CEE401BD8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14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1E33-8A0B-465D-8EE9-41999FFEDB46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E38E3-E42E-46F8-B9BD-CEE401BD8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344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1E33-8A0B-465D-8EE9-41999FFEDB46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E38E3-E42E-46F8-B9BD-CEE401BD8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669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1E33-8A0B-465D-8EE9-41999FFEDB46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E38E3-E42E-46F8-B9BD-CEE401BD8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188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B1E33-8A0B-465D-8EE9-41999FFEDB46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E38E3-E42E-46F8-B9BD-CEE401BD8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693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d0102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236262" y="1916832"/>
            <a:ext cx="72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Местоимения и их роль в стихах М.Ю. Лермонтова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4283968" y="4869160"/>
            <a:ext cx="4153094" cy="13079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Выполнила: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Яковлева Люба.,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ученица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9а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класса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Учитель: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Кудина А.А.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Рамка 7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500"/>
            </a:avLst>
          </a:prstGeom>
          <a:scene3d>
            <a:camera prst="orthographicFront"/>
            <a:lightRig rig="threePt" dir="t"/>
          </a:scene3d>
          <a:sp3d>
            <a:bevelT w="254000"/>
            <a:bevelB w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15616" y="864142"/>
            <a:ext cx="72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8" descr="М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333185"/>
            <a:ext cx="1656184" cy="2472079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50651" y="764704"/>
            <a:ext cx="679212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/>
              <a:t>Краевое государственное казённое специальное (коррекционное) образовательное учреждение для обучающихся, воспитанников с ограниченными возможностями здоровья «Специальная (коррекционная) общеобразовательная школа-интернат </a:t>
            </a:r>
            <a:r>
              <a:rPr lang="en-US" sz="1600" b="1" dirty="0"/>
              <a:t>VIII</a:t>
            </a:r>
            <a:r>
              <a:rPr lang="ru-RU" sz="1600" b="1" dirty="0"/>
              <a:t> вида № 14»</a:t>
            </a:r>
            <a:endParaRPr lang="ru-RU" sz="1600" dirty="0"/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5419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35466"/>
            <a:ext cx="908660" cy="6641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Рамка 17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500"/>
            </a:avLst>
          </a:prstGeom>
          <a:scene3d>
            <a:camera prst="orthographicFront"/>
            <a:lightRig rig="threePt" dir="t"/>
          </a:scene3d>
          <a:sp3d>
            <a:bevelT w="254000"/>
            <a:bevelB w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71600" y="404664"/>
            <a:ext cx="6400800" cy="18002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Разряды местоимений, употребляемые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стихах М.Ю. Лермонтова  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одзаголовок 1"/>
          <p:cNvSpPr txBox="1">
            <a:spLocks/>
          </p:cNvSpPr>
          <p:nvPr/>
        </p:nvSpPr>
        <p:spPr>
          <a:xfrm>
            <a:off x="712433" y="1196751"/>
            <a:ext cx="8060304" cy="40664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9580">
              <a:spcBef>
                <a:spcPts val="0"/>
              </a:spcBef>
            </a:pP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303871"/>
              </p:ext>
            </p:extLst>
          </p:nvPr>
        </p:nvGraphicFramePr>
        <p:xfrm>
          <a:off x="899592" y="1340768"/>
          <a:ext cx="763284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3407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d0102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2738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55576" y="768924"/>
            <a:ext cx="788029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b="1" dirty="0" smtClean="0">
                <a:latin typeface="Arial" pitchFamily="34" charset="0"/>
                <a:ea typeface="Calibri"/>
                <a:cs typeface="Arial" pitchFamily="34" charset="0"/>
              </a:rPr>
              <a:t>Вывод:</a:t>
            </a:r>
          </a:p>
          <a:p>
            <a:pPr algn="ctr">
              <a:spcAft>
                <a:spcPts val="0"/>
              </a:spcAft>
            </a:pPr>
            <a:r>
              <a:rPr lang="ru-RU" sz="3200" b="1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</a:p>
          <a:p>
            <a:pPr algn="just">
              <a:spcAft>
                <a:spcPts val="0"/>
              </a:spcAft>
            </a:pPr>
            <a:r>
              <a:rPr lang="ru-RU" sz="2400" b="1" dirty="0">
                <a:latin typeface="Arial" pitchFamily="34" charset="0"/>
                <a:ea typeface="Calibri"/>
                <a:cs typeface="Arial" pitchFamily="34" charset="0"/>
              </a:rPr>
              <a:t>	</a:t>
            </a:r>
            <a:r>
              <a:rPr lang="ru-RU" sz="2400" b="1" dirty="0" smtClean="0">
                <a:latin typeface="Arial" pitchFamily="34" charset="0"/>
                <a:ea typeface="Calibri"/>
                <a:cs typeface="Arial" pitchFamily="34" charset="0"/>
              </a:rPr>
              <a:t>В своих стихах М.Ю. Лермонтов чаще всего использует личные местоимения. По богатству экспрессивных красок личные местоимения занимают первое место.</a:t>
            </a:r>
            <a:r>
              <a:rPr lang="ru-RU" sz="2400" b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ea typeface="Calibri"/>
                <a:cs typeface="Arial" pitchFamily="34" charset="0"/>
              </a:rPr>
              <a:t>Они придают речи оттенок искренности, взволнованности, задушевности. Именно этими качествами отличается поэзия Лермонтова.</a:t>
            </a:r>
          </a:p>
          <a:p>
            <a:pPr algn="just">
              <a:spcAft>
                <a:spcPts val="0"/>
              </a:spcAft>
            </a:pPr>
            <a:r>
              <a:rPr lang="ru-RU" sz="2400" b="1" dirty="0">
                <a:latin typeface="Arial" pitchFamily="34" charset="0"/>
                <a:ea typeface="Calibri"/>
                <a:cs typeface="Arial" pitchFamily="34" charset="0"/>
              </a:rPr>
              <a:t>	Т</a:t>
            </a:r>
            <a:r>
              <a:rPr lang="ru-RU" sz="2400" b="1" dirty="0" smtClean="0">
                <a:latin typeface="Arial" pitchFamily="34" charset="0"/>
                <a:ea typeface="Calibri"/>
                <a:cs typeface="Arial" pitchFamily="34" charset="0"/>
              </a:rPr>
              <a:t>аким образом, местоимения в стихах М.Ю. Лермонтова выступают средством выразительности и средством создания ярких образов.</a:t>
            </a:r>
          </a:p>
        </p:txBody>
      </p:sp>
    </p:spTree>
    <p:extLst>
      <p:ext uri="{BB962C8B-B14F-4D97-AF65-F5344CB8AC3E}">
        <p14:creationId xmlns:p14="http://schemas.microsoft.com/office/powerpoint/2010/main" val="111654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d0102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2738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0867" y="1268760"/>
            <a:ext cx="82809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b="1" dirty="0" smtClean="0">
                <a:latin typeface="Arial" pitchFamily="34" charset="0"/>
                <a:ea typeface="Calibri"/>
                <a:cs typeface="Arial" pitchFamily="34" charset="0"/>
              </a:rPr>
              <a:t>Лишь </a:t>
            </a:r>
            <a:r>
              <a:rPr lang="ru-RU" sz="3200" b="1" dirty="0">
                <a:latin typeface="Arial" pitchFamily="34" charset="0"/>
                <a:ea typeface="Calibri"/>
                <a:cs typeface="Arial" pitchFamily="34" charset="0"/>
              </a:rPr>
              <a:t>из души </a:t>
            </a:r>
            <a:endParaRPr lang="ru-RU" sz="3200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r>
              <a:rPr lang="ru-RU" sz="3200" b="1" dirty="0" smtClean="0">
                <a:latin typeface="Arial" pitchFamily="34" charset="0"/>
                <a:ea typeface="Calibri"/>
                <a:cs typeface="Arial" pitchFamily="34" charset="0"/>
              </a:rPr>
              <a:t>должна </a:t>
            </a:r>
            <a:r>
              <a:rPr lang="ru-RU" sz="3200" b="1" dirty="0">
                <a:latin typeface="Arial" pitchFamily="34" charset="0"/>
                <a:ea typeface="Calibri"/>
                <a:cs typeface="Arial" pitchFamily="34" charset="0"/>
              </a:rPr>
              <a:t>стремиться речь,</a:t>
            </a:r>
          </a:p>
          <a:p>
            <a:pPr algn="ctr">
              <a:spcAft>
                <a:spcPts val="0"/>
              </a:spcAft>
            </a:pPr>
            <a:r>
              <a:rPr lang="ru-RU" sz="3200" b="1" dirty="0">
                <a:latin typeface="Arial" pitchFamily="34" charset="0"/>
                <a:ea typeface="Calibri"/>
                <a:cs typeface="Arial" pitchFamily="34" charset="0"/>
              </a:rPr>
              <a:t>Чтоб прелестью правдивой, неподдельной,</a:t>
            </a:r>
          </a:p>
          <a:p>
            <a:pPr algn="ctr">
              <a:spcAft>
                <a:spcPts val="0"/>
              </a:spcAft>
            </a:pPr>
            <a:r>
              <a:rPr lang="ru-RU" sz="3200" b="1" dirty="0">
                <a:latin typeface="Arial" pitchFamily="34" charset="0"/>
                <a:ea typeface="Calibri"/>
                <a:cs typeface="Arial" pitchFamily="34" charset="0"/>
              </a:rPr>
              <a:t>Сердца людские тронуть и увлечь</a:t>
            </a:r>
            <a:r>
              <a:rPr lang="ru-RU" sz="3200" b="1" dirty="0" smtClean="0">
                <a:latin typeface="Arial" pitchFamily="34" charset="0"/>
                <a:ea typeface="Calibri"/>
                <a:cs typeface="Arial" pitchFamily="34" charset="0"/>
              </a:rPr>
              <a:t>!</a:t>
            </a:r>
          </a:p>
          <a:p>
            <a:pPr algn="ctr">
              <a:spcAft>
                <a:spcPts val="0"/>
              </a:spcAft>
            </a:pPr>
            <a:endParaRPr lang="ru-RU" sz="3200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spcAft>
                <a:spcPts val="0"/>
              </a:spcAft>
            </a:pPr>
            <a:r>
              <a:rPr lang="ru-RU" sz="3200" b="1" dirty="0" smtClean="0">
                <a:latin typeface="Arial" pitchFamily="34" charset="0"/>
                <a:ea typeface="Calibri"/>
                <a:cs typeface="Arial" pitchFamily="34" charset="0"/>
              </a:rPr>
              <a:t>  	                                          </a:t>
            </a:r>
            <a:r>
              <a:rPr lang="ru-RU" sz="2800" b="1" dirty="0" smtClean="0">
                <a:latin typeface="Arial" pitchFamily="34" charset="0"/>
                <a:ea typeface="Calibri"/>
                <a:cs typeface="Arial" pitchFamily="34" charset="0"/>
              </a:rPr>
              <a:t>Гёте</a:t>
            </a:r>
            <a:endParaRPr lang="ru-RU" sz="2800" b="1" dirty="0">
              <a:latin typeface="Arial" pitchFamily="34" charset="0"/>
              <a:ea typeface="Calibri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941168"/>
            <a:ext cx="1224136" cy="108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89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d0102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4293096"/>
            <a:ext cx="2262910" cy="200688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236262" y="1890336"/>
            <a:ext cx="72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Спасибо</a:t>
            </a:r>
          </a:p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за внимание!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00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884" y="5013176"/>
            <a:ext cx="2186550" cy="193916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35466"/>
            <a:ext cx="908660" cy="6641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Рамка 17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500"/>
            </a:avLst>
          </a:prstGeom>
          <a:scene3d>
            <a:camera prst="orthographicFront"/>
            <a:lightRig rig="threePt" dir="t"/>
          </a:scene3d>
          <a:sp3d>
            <a:bevelT w="254000"/>
            <a:bevelB w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71600" y="548680"/>
            <a:ext cx="6400800" cy="936104"/>
          </a:xfrm>
        </p:spPr>
        <p:txBody>
          <a:bodyPr>
            <a:normAutofit fontScale="92500"/>
          </a:bodyPr>
          <a:lstStyle/>
          <a:p>
            <a:r>
              <a:rPr lang="ru-RU" sz="3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Цель мини-исследования:</a:t>
            </a:r>
            <a:endParaRPr lang="ru-RU" sz="3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одзаголовок 1"/>
          <p:cNvSpPr txBox="1">
            <a:spLocks/>
          </p:cNvSpPr>
          <p:nvPr/>
        </p:nvSpPr>
        <p:spPr>
          <a:xfrm>
            <a:off x="355563" y="1844824"/>
            <a:ext cx="8432874" cy="40664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9580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 экспериментально-практическое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обоснование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роли местоимений в стихах Михаила Юрьевича Лермонтова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41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35466"/>
            <a:ext cx="908660" cy="6641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Рамка 17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500"/>
            </a:avLst>
          </a:prstGeom>
          <a:scene3d>
            <a:camera prst="orthographicFront"/>
            <a:lightRig rig="threePt" dir="t"/>
          </a:scene3d>
          <a:sp3d>
            <a:bevelT w="254000"/>
            <a:bevelB w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67544" y="260648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Задачи мини- исследования: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8132" y="1340517"/>
            <a:ext cx="825035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1. Прочитать три стихотворения Михаила Юрьевича Лермонтова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32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Изучить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употребление местоимений в стихотворениях поэта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3.Обосновать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роль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местоимений в стихотворных произведениях М.Ю. Лермонтова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32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884" y="5013176"/>
            <a:ext cx="2186550" cy="193916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35466"/>
            <a:ext cx="908660" cy="6641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Рамка 17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500"/>
            </a:avLst>
          </a:prstGeom>
          <a:scene3d>
            <a:camera prst="orthographicFront"/>
            <a:lightRig rig="threePt" dir="t"/>
          </a:scene3d>
          <a:sp3d>
            <a:bevelT w="254000"/>
            <a:bevelB w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одзаголовок 1"/>
          <p:cNvSpPr txBox="1">
            <a:spLocks/>
          </p:cNvSpPr>
          <p:nvPr/>
        </p:nvSpPr>
        <p:spPr>
          <a:xfrm>
            <a:off x="355563" y="1844824"/>
            <a:ext cx="8432874" cy="40664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9580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9934" y="1196752"/>
            <a:ext cx="750446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/>
                <a:cs typeface="Arial" pitchFamily="34" charset="0"/>
              </a:rPr>
              <a:t>Объект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/>
                <a:cs typeface="Arial" pitchFamily="34" charset="0"/>
              </a:rPr>
              <a:t>мини-исследования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/>
                <a:cs typeface="Arial" pitchFamily="34" charset="0"/>
              </a:rPr>
              <a:t>: </a:t>
            </a:r>
            <a:r>
              <a:rPr lang="ru-RU" sz="3200" dirty="0" smtClean="0">
                <a:latin typeface="Arial" pitchFamily="34" charset="0"/>
                <a:ea typeface="Times New Roman"/>
                <a:cs typeface="Arial" pitchFamily="34" charset="0"/>
              </a:rPr>
              <a:t>поэзия М.Ю. Лермонтова</a:t>
            </a:r>
            <a:endParaRPr lang="ru-RU" sz="32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ru-RU" sz="32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/>
                <a:cs typeface="Arial" pitchFamily="34" charset="0"/>
              </a:rPr>
              <a:t>Предмет мини-исследования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/>
                <a:cs typeface="Arial" pitchFamily="34" charset="0"/>
              </a:rPr>
              <a:t>: </a:t>
            </a:r>
            <a:r>
              <a:rPr lang="ru-RU" sz="3200" dirty="0" smtClean="0">
                <a:latin typeface="Arial" pitchFamily="34" charset="0"/>
                <a:ea typeface="Times New Roman"/>
                <a:cs typeface="Arial" pitchFamily="34" charset="0"/>
              </a:rPr>
              <a:t>роль местоимений в стихах М.Ю. Лермонтова</a:t>
            </a:r>
            <a:endParaRPr lang="ru-RU" sz="32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dirty="0">
                <a:latin typeface="Times New Roman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743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35466"/>
            <a:ext cx="908660" cy="6641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Рамка 17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500"/>
            </a:avLst>
          </a:prstGeom>
          <a:scene3d>
            <a:camera prst="orthographicFront"/>
            <a:lightRig rig="threePt" dir="t"/>
          </a:scene3d>
          <a:sp3d>
            <a:bevelT w="254000"/>
            <a:bevelB w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71600" y="404664"/>
            <a:ext cx="6400800" cy="774542"/>
          </a:xfrm>
        </p:spPr>
        <p:txBody>
          <a:bodyPr>
            <a:normAutofit/>
          </a:bodyPr>
          <a:lstStyle/>
          <a:p>
            <a:r>
              <a:rPr lang="ru-RU" sz="3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Местоимение</a:t>
            </a:r>
            <a:endParaRPr lang="ru-RU" sz="3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одзаголовок 1"/>
          <p:cNvSpPr txBox="1">
            <a:spLocks/>
          </p:cNvSpPr>
          <p:nvPr/>
        </p:nvSpPr>
        <p:spPr>
          <a:xfrm>
            <a:off x="728132" y="1916833"/>
            <a:ext cx="8060304" cy="2304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Самостоятельная часть речи, которая указывает на лицо, предмет, признак, количество, но не называет их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449580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 rot="20297671">
            <a:off x="782141" y="5747696"/>
            <a:ext cx="1457564" cy="571504"/>
          </a:xfrm>
          <a:prstGeom prst="round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65500" dist="3810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297671">
            <a:off x="782140" y="797949"/>
            <a:ext cx="1457564" cy="571504"/>
          </a:xfrm>
          <a:prstGeom prst="round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65500" dist="3810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29502" y="3935983"/>
            <a:ext cx="1457564" cy="571504"/>
          </a:xfrm>
          <a:prstGeom prst="round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65500" dist="3810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Мой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 rot="2034622">
            <a:off x="7262450" y="906662"/>
            <a:ext cx="1457564" cy="571504"/>
          </a:xfrm>
          <a:prstGeom prst="round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65500" dist="3810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Этот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97817" y="5212675"/>
            <a:ext cx="1457564" cy="571504"/>
          </a:xfrm>
          <a:prstGeom prst="round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65500" dist="3810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Иной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 rot="1621764">
            <a:off x="6688639" y="5394823"/>
            <a:ext cx="2048874" cy="571504"/>
          </a:xfrm>
          <a:prstGeom prst="round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65500" dist="3810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Столько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554374" y="5819865"/>
            <a:ext cx="1457564" cy="571504"/>
          </a:xfrm>
          <a:prstGeom prst="round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65500" dist="3810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384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49006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Стихотворение для проведения мини-исследования</a:t>
            </a:r>
            <a:endParaRPr lang="ru-RU" sz="3600" b="1" dirty="0"/>
          </a:p>
        </p:txBody>
      </p:sp>
      <p:sp>
        <p:nvSpPr>
          <p:cNvPr id="4" name="Прямоугольник 1"/>
          <p:cNvSpPr>
            <a:spLocks noChangeArrowheads="1"/>
          </p:cNvSpPr>
          <p:nvPr/>
        </p:nvSpPr>
        <p:spPr bwMode="auto">
          <a:xfrm>
            <a:off x="3203848" y="856357"/>
            <a:ext cx="5940152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Кавказ</a:t>
            </a:r>
          </a:p>
          <a:p>
            <a:r>
              <a:rPr lang="ru-RU" sz="2400" b="1" dirty="0" smtClean="0"/>
              <a:t>Хотя </a:t>
            </a:r>
            <a:r>
              <a:rPr lang="ru-RU" sz="2400" b="1" dirty="0">
                <a:solidFill>
                  <a:srgbClr val="C00000"/>
                </a:solidFill>
              </a:rPr>
              <a:t>я</a:t>
            </a:r>
            <a:r>
              <a:rPr lang="ru-RU" sz="2400" b="1" dirty="0"/>
              <a:t> судьбой на заре </a:t>
            </a:r>
            <a:r>
              <a:rPr lang="ru-RU" sz="2400" b="1" dirty="0">
                <a:solidFill>
                  <a:srgbClr val="C00000"/>
                </a:solidFill>
              </a:rPr>
              <a:t>моих</a:t>
            </a:r>
            <a:r>
              <a:rPr lang="ru-RU" sz="2400" b="1" dirty="0"/>
              <a:t> дней,</a:t>
            </a:r>
          </a:p>
          <a:p>
            <a:r>
              <a:rPr lang="ru-RU" sz="2400" b="1" dirty="0"/>
              <a:t>О южные горы, отторгнут от </a:t>
            </a:r>
            <a:r>
              <a:rPr lang="ru-RU" sz="2400" b="1" dirty="0">
                <a:solidFill>
                  <a:srgbClr val="C00000"/>
                </a:solidFill>
              </a:rPr>
              <a:t>вас</a:t>
            </a:r>
            <a:r>
              <a:rPr lang="ru-RU" sz="2400" b="1" dirty="0"/>
              <a:t>,</a:t>
            </a:r>
          </a:p>
          <a:p>
            <a:r>
              <a:rPr lang="ru-RU" sz="2400" b="1" dirty="0"/>
              <a:t>Чтоб вечно </a:t>
            </a:r>
            <a:r>
              <a:rPr lang="ru-RU" sz="2400" b="1" dirty="0">
                <a:solidFill>
                  <a:srgbClr val="C00000"/>
                </a:solidFill>
              </a:rPr>
              <a:t>их </a:t>
            </a:r>
            <a:r>
              <a:rPr lang="ru-RU" sz="2400" b="1" dirty="0"/>
              <a:t>помнить, </a:t>
            </a:r>
            <a:r>
              <a:rPr lang="ru-RU" sz="2400" b="1" dirty="0">
                <a:solidFill>
                  <a:srgbClr val="C00000"/>
                </a:solidFill>
              </a:rPr>
              <a:t>там</a:t>
            </a:r>
            <a:r>
              <a:rPr lang="ru-RU" sz="2400" b="1" dirty="0"/>
              <a:t> надо быть раз:</a:t>
            </a:r>
          </a:p>
          <a:p>
            <a:r>
              <a:rPr lang="ru-RU" sz="2400" b="1" dirty="0"/>
              <a:t>Как сладкую песню отчизны </a:t>
            </a:r>
            <a:r>
              <a:rPr lang="ru-RU" sz="2400" b="1" dirty="0">
                <a:solidFill>
                  <a:srgbClr val="C00000"/>
                </a:solidFill>
              </a:rPr>
              <a:t>моей</a:t>
            </a:r>
            <a:r>
              <a:rPr lang="ru-RU" sz="2400" b="1" dirty="0"/>
              <a:t>,</a:t>
            </a:r>
          </a:p>
          <a:p>
            <a:pPr algn="ctr"/>
            <a:r>
              <a:rPr lang="ru-RU" sz="2400" b="1" dirty="0"/>
              <a:t> Люблю </a:t>
            </a:r>
            <a:r>
              <a:rPr lang="ru-RU" sz="2400" b="1" dirty="0">
                <a:solidFill>
                  <a:srgbClr val="C00000"/>
                </a:solidFill>
              </a:rPr>
              <a:t>я</a:t>
            </a:r>
            <a:r>
              <a:rPr lang="ru-RU" sz="2400" b="1" dirty="0"/>
              <a:t> Кавказ. </a:t>
            </a:r>
          </a:p>
          <a:p>
            <a:r>
              <a:rPr lang="ru-RU" sz="2400" b="1" dirty="0"/>
              <a:t>В младенческих летах </a:t>
            </a:r>
            <a:r>
              <a:rPr lang="ru-RU" sz="2400" b="1" dirty="0">
                <a:solidFill>
                  <a:srgbClr val="C00000"/>
                </a:solidFill>
              </a:rPr>
              <a:t>я</a:t>
            </a:r>
            <a:r>
              <a:rPr lang="ru-RU" sz="2400" b="1" dirty="0"/>
              <a:t> мать потерял.</a:t>
            </a:r>
          </a:p>
          <a:p>
            <a:r>
              <a:rPr lang="ru-RU" sz="2400" b="1" dirty="0"/>
              <a:t>Но мнилось, что в розовый вечера час</a:t>
            </a:r>
          </a:p>
          <a:p>
            <a:r>
              <a:rPr lang="ru-RU" sz="2400" b="1" dirty="0">
                <a:solidFill>
                  <a:srgbClr val="C00000"/>
                </a:solidFill>
              </a:rPr>
              <a:t>Та</a:t>
            </a:r>
            <a:r>
              <a:rPr lang="ru-RU" sz="2400" b="1" dirty="0"/>
              <a:t> степь повторяла </a:t>
            </a:r>
            <a:r>
              <a:rPr lang="ru-RU" sz="2400" b="1" dirty="0">
                <a:solidFill>
                  <a:srgbClr val="C00000"/>
                </a:solidFill>
              </a:rPr>
              <a:t>мне </a:t>
            </a:r>
            <a:r>
              <a:rPr lang="ru-RU" sz="2400" b="1" dirty="0"/>
              <a:t>памятный глас.</a:t>
            </a:r>
          </a:p>
          <a:p>
            <a:r>
              <a:rPr lang="ru-RU" sz="2400" b="1" dirty="0"/>
              <a:t>За </a:t>
            </a:r>
            <a:r>
              <a:rPr lang="ru-RU" sz="2400" b="1" dirty="0">
                <a:solidFill>
                  <a:srgbClr val="C00000"/>
                </a:solidFill>
              </a:rPr>
              <a:t>это</a:t>
            </a:r>
            <a:r>
              <a:rPr lang="ru-RU" sz="2400" b="1" dirty="0"/>
              <a:t> люблю </a:t>
            </a:r>
            <a:r>
              <a:rPr lang="ru-RU" sz="2400" b="1" dirty="0">
                <a:solidFill>
                  <a:srgbClr val="C00000"/>
                </a:solidFill>
              </a:rPr>
              <a:t>я</a:t>
            </a:r>
            <a:r>
              <a:rPr lang="ru-RU" sz="2400" b="1" dirty="0"/>
              <a:t> вершины </a:t>
            </a:r>
            <a:r>
              <a:rPr lang="ru-RU" sz="2400" b="1" dirty="0">
                <a:solidFill>
                  <a:srgbClr val="C00000"/>
                </a:solidFill>
              </a:rPr>
              <a:t>тех</a:t>
            </a:r>
            <a:r>
              <a:rPr lang="ru-RU" sz="2400" b="1" dirty="0"/>
              <a:t> скал,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/>
              <a:t>Люблю </a:t>
            </a:r>
            <a:r>
              <a:rPr lang="ru-RU" sz="2400" b="1" dirty="0">
                <a:solidFill>
                  <a:srgbClr val="C00000"/>
                </a:solidFill>
              </a:rPr>
              <a:t>я</a:t>
            </a:r>
            <a:r>
              <a:rPr lang="ru-RU" sz="2400" b="1" dirty="0"/>
              <a:t> Кавказ. </a:t>
            </a:r>
          </a:p>
          <a:p>
            <a:r>
              <a:rPr lang="ru-RU" sz="2400" b="1" dirty="0"/>
              <a:t> </a:t>
            </a:r>
            <a:r>
              <a:rPr lang="ru-RU" sz="2400" b="1" dirty="0">
                <a:solidFill>
                  <a:srgbClr val="C00000"/>
                </a:solidFill>
              </a:rPr>
              <a:t>Я</a:t>
            </a:r>
            <a:r>
              <a:rPr lang="ru-RU" sz="2400" b="1" dirty="0"/>
              <a:t> счастлив был с </a:t>
            </a:r>
            <a:r>
              <a:rPr lang="ru-RU" sz="2400" b="1" dirty="0">
                <a:solidFill>
                  <a:srgbClr val="C00000"/>
                </a:solidFill>
              </a:rPr>
              <a:t>вами</a:t>
            </a:r>
            <a:r>
              <a:rPr lang="ru-RU" sz="2400" b="1" dirty="0"/>
              <a:t>, ущелия гор,</a:t>
            </a:r>
          </a:p>
          <a:p>
            <a:r>
              <a:rPr lang="ru-RU" sz="2400" b="1" dirty="0"/>
              <a:t> Пять лет пронеслось: всё тоскую по </a:t>
            </a:r>
            <a:r>
              <a:rPr lang="ru-RU" sz="2400" b="1" dirty="0">
                <a:solidFill>
                  <a:srgbClr val="C00000"/>
                </a:solidFill>
              </a:rPr>
              <a:t>вас</a:t>
            </a:r>
            <a:r>
              <a:rPr lang="ru-RU" sz="2400" b="1" dirty="0"/>
              <a:t>.</a:t>
            </a:r>
          </a:p>
          <a:p>
            <a:r>
              <a:rPr lang="ru-RU" sz="2400" b="1" dirty="0"/>
              <a:t> </a:t>
            </a:r>
            <a:r>
              <a:rPr lang="ru-RU" sz="2400" b="1" dirty="0">
                <a:solidFill>
                  <a:srgbClr val="C00000"/>
                </a:solidFill>
              </a:rPr>
              <a:t>Там</a:t>
            </a:r>
            <a:r>
              <a:rPr lang="ru-RU" sz="2400" b="1" dirty="0"/>
              <a:t> видел </a:t>
            </a:r>
            <a:r>
              <a:rPr lang="ru-RU" sz="2400" b="1" dirty="0">
                <a:solidFill>
                  <a:srgbClr val="C00000"/>
                </a:solidFill>
              </a:rPr>
              <a:t>я</a:t>
            </a:r>
            <a:r>
              <a:rPr lang="ru-RU" sz="2400" b="1" dirty="0"/>
              <a:t> пару божественных глаз;</a:t>
            </a:r>
          </a:p>
          <a:p>
            <a:r>
              <a:rPr lang="ru-RU" sz="2400" b="1" dirty="0"/>
              <a:t> И сердце лепечет, воспомня </a:t>
            </a:r>
            <a:r>
              <a:rPr lang="ru-RU" sz="2400" b="1" dirty="0">
                <a:solidFill>
                  <a:srgbClr val="C00000"/>
                </a:solidFill>
              </a:rPr>
              <a:t>тот</a:t>
            </a:r>
            <a:r>
              <a:rPr lang="ru-RU" sz="2400" b="1" dirty="0"/>
              <a:t> взор:</a:t>
            </a:r>
          </a:p>
          <a:p>
            <a:pPr algn="ctr"/>
            <a:r>
              <a:rPr lang="ru-RU" sz="2400" b="1" dirty="0"/>
              <a:t> Люблю </a:t>
            </a:r>
            <a:r>
              <a:rPr lang="ru-RU" sz="2400" b="1" dirty="0">
                <a:solidFill>
                  <a:srgbClr val="C00000"/>
                </a:solidFill>
              </a:rPr>
              <a:t>я</a:t>
            </a:r>
            <a:r>
              <a:rPr lang="ru-RU" sz="2400" b="1" dirty="0"/>
              <a:t> Кавказ!</a:t>
            </a:r>
          </a:p>
        </p:txBody>
      </p:sp>
      <p:pic>
        <p:nvPicPr>
          <p:cNvPr id="5" name="Picture 7" descr="Тифлис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79927"/>
            <a:ext cx="2682426" cy="2121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Башня 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6" t="-1212" b="7188"/>
          <a:stretch>
            <a:fillRect/>
          </a:stretch>
        </p:blipFill>
        <p:spPr bwMode="auto">
          <a:xfrm>
            <a:off x="288019" y="3800304"/>
            <a:ext cx="2717935" cy="2509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038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49006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Стихотворение для проведения мини-исследования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31840" y="1052736"/>
            <a:ext cx="56886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Тучи</a:t>
            </a:r>
          </a:p>
          <a:p>
            <a:r>
              <a:rPr lang="ru-RU" sz="2400" dirty="0" smtClean="0"/>
              <a:t>Тучки </a:t>
            </a:r>
            <a:r>
              <a:rPr lang="ru-RU" sz="2400" dirty="0"/>
              <a:t>небесные, вечные странники!</a:t>
            </a:r>
            <a:br>
              <a:rPr lang="ru-RU" sz="2400" dirty="0"/>
            </a:br>
            <a:r>
              <a:rPr lang="ru-RU" sz="2400" dirty="0"/>
              <a:t>Степью лазурною, цепью жемчужною</a:t>
            </a:r>
            <a:br>
              <a:rPr lang="ru-RU" sz="2400" dirty="0"/>
            </a:br>
            <a:r>
              <a:rPr lang="ru-RU" sz="2400" dirty="0"/>
              <a:t>Мчитесь </a:t>
            </a:r>
            <a:r>
              <a:rPr lang="ru-RU" sz="2400" dirty="0">
                <a:solidFill>
                  <a:srgbClr val="C00000"/>
                </a:solidFill>
              </a:rPr>
              <a:t>вы</a:t>
            </a:r>
            <a:r>
              <a:rPr lang="ru-RU" sz="2400" dirty="0"/>
              <a:t>, будто как </a:t>
            </a:r>
            <a:r>
              <a:rPr lang="ru-RU" sz="2400" dirty="0">
                <a:solidFill>
                  <a:srgbClr val="C00000"/>
                </a:solidFill>
              </a:rPr>
              <a:t>я</a:t>
            </a:r>
            <a:r>
              <a:rPr lang="ru-RU" sz="2400" dirty="0"/>
              <a:t> же, изгнанники</a:t>
            </a:r>
            <a:br>
              <a:rPr lang="ru-RU" sz="2400" dirty="0"/>
            </a:br>
            <a:r>
              <a:rPr lang="ru-RU" sz="2400" dirty="0"/>
              <a:t>С милого севера в сторону южную.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C00000"/>
                </a:solidFill>
              </a:rPr>
              <a:t>Кто </a:t>
            </a:r>
            <a:r>
              <a:rPr lang="ru-RU" sz="2400" dirty="0"/>
              <a:t>же </a:t>
            </a:r>
            <a:r>
              <a:rPr lang="ru-RU" sz="2400" dirty="0">
                <a:solidFill>
                  <a:srgbClr val="C00000"/>
                </a:solidFill>
              </a:rPr>
              <a:t>вас</a:t>
            </a:r>
            <a:r>
              <a:rPr lang="ru-RU" sz="2400" dirty="0"/>
              <a:t> гонит: судьбы ли решение?</a:t>
            </a:r>
            <a:br>
              <a:rPr lang="ru-RU" sz="2400" dirty="0"/>
            </a:br>
            <a:r>
              <a:rPr lang="ru-RU" sz="2400" dirty="0"/>
              <a:t>Зависть ли тайная? злоба ль открытая?</a:t>
            </a:r>
            <a:br>
              <a:rPr lang="ru-RU" sz="2400" dirty="0"/>
            </a:br>
            <a:r>
              <a:rPr lang="ru-RU" sz="2400" dirty="0"/>
              <a:t>Или на </a:t>
            </a:r>
            <a:r>
              <a:rPr lang="ru-RU" sz="2400" dirty="0">
                <a:solidFill>
                  <a:srgbClr val="C00000"/>
                </a:solidFill>
              </a:rPr>
              <a:t>вас</a:t>
            </a:r>
            <a:r>
              <a:rPr lang="ru-RU" sz="2400" dirty="0"/>
              <a:t> тяготит преступление?</a:t>
            </a:r>
            <a:br>
              <a:rPr lang="ru-RU" sz="2400" dirty="0"/>
            </a:br>
            <a:r>
              <a:rPr lang="ru-RU" sz="2400" dirty="0"/>
              <a:t>Или друзей клевета ядовитая?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Нет, </a:t>
            </a:r>
            <a:r>
              <a:rPr lang="ru-RU" sz="2400" dirty="0">
                <a:solidFill>
                  <a:srgbClr val="C00000"/>
                </a:solidFill>
              </a:rPr>
              <a:t>вам</a:t>
            </a:r>
            <a:r>
              <a:rPr lang="ru-RU" sz="2400" dirty="0"/>
              <a:t> наскучили нивы бесплодные...</a:t>
            </a:r>
            <a:br>
              <a:rPr lang="ru-RU" sz="2400" dirty="0"/>
            </a:br>
            <a:r>
              <a:rPr lang="ru-RU" sz="2400" dirty="0"/>
              <a:t>Чужды </a:t>
            </a:r>
            <a:r>
              <a:rPr lang="ru-RU" sz="2400" dirty="0">
                <a:solidFill>
                  <a:srgbClr val="C00000"/>
                </a:solidFill>
              </a:rPr>
              <a:t>вам</a:t>
            </a:r>
            <a:r>
              <a:rPr lang="ru-RU" sz="2400" dirty="0"/>
              <a:t> страсти и чужды страдания;</a:t>
            </a:r>
            <a:br>
              <a:rPr lang="ru-RU" sz="2400" dirty="0"/>
            </a:br>
            <a:r>
              <a:rPr lang="ru-RU" sz="2400" dirty="0"/>
              <a:t>Вечно холодные, вечно свободные,</a:t>
            </a:r>
            <a:br>
              <a:rPr lang="ru-RU" sz="2400" dirty="0"/>
            </a:br>
            <a:r>
              <a:rPr lang="ru-RU" sz="2400" dirty="0"/>
              <a:t>Нет у </a:t>
            </a:r>
            <a:r>
              <a:rPr lang="ru-RU" sz="2400" dirty="0">
                <a:solidFill>
                  <a:srgbClr val="C00000"/>
                </a:solidFill>
              </a:rPr>
              <a:t>вас</a:t>
            </a:r>
            <a:r>
              <a:rPr lang="ru-RU" sz="2400" dirty="0"/>
              <a:t> родины, нет </a:t>
            </a:r>
            <a:r>
              <a:rPr lang="ru-RU" sz="2400" dirty="0">
                <a:solidFill>
                  <a:srgbClr val="C00000"/>
                </a:solidFill>
              </a:rPr>
              <a:t>вам</a:t>
            </a:r>
            <a:r>
              <a:rPr lang="ru-RU" sz="2400" dirty="0"/>
              <a:t> изгнания.</a:t>
            </a:r>
          </a:p>
        </p:txBody>
      </p:sp>
      <p:pic>
        <p:nvPicPr>
          <p:cNvPr id="1030" name="Picture 6" descr="Картинки по запросу Фото к стихотворению Лермонтова Туч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556792"/>
            <a:ext cx="2904257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Картинки по запросу Фото к стихотворению Лермонтова Туч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45" y="4293096"/>
            <a:ext cx="2872387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796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49006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Стихотворение для проведения мини-исследования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139952" y="1351493"/>
            <a:ext cx="468052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Парус</a:t>
            </a:r>
          </a:p>
          <a:p>
            <a:r>
              <a:rPr lang="ru-RU" sz="2400" dirty="0" smtClean="0"/>
              <a:t>Белеет </a:t>
            </a:r>
            <a:r>
              <a:rPr lang="ru-RU" sz="2400" dirty="0"/>
              <a:t>парус одинокой</a:t>
            </a:r>
            <a:br>
              <a:rPr lang="ru-RU" sz="2400" dirty="0"/>
            </a:br>
            <a:r>
              <a:rPr lang="ru-RU" sz="2400" dirty="0"/>
              <a:t>В тумане моря голубом!..</a:t>
            </a:r>
            <a:br>
              <a:rPr lang="ru-RU" sz="2400" dirty="0"/>
            </a:br>
            <a:r>
              <a:rPr lang="ru-RU" sz="2400" dirty="0">
                <a:solidFill>
                  <a:srgbClr val="C00000"/>
                </a:solidFill>
              </a:rPr>
              <a:t>Что </a:t>
            </a:r>
            <a:r>
              <a:rPr lang="ru-RU" sz="2400" dirty="0"/>
              <a:t>ищет </a:t>
            </a:r>
            <a:r>
              <a:rPr lang="ru-RU" sz="2400" dirty="0">
                <a:solidFill>
                  <a:srgbClr val="C00000"/>
                </a:solidFill>
              </a:rPr>
              <a:t>он</a:t>
            </a:r>
            <a:r>
              <a:rPr lang="ru-RU" sz="2400" dirty="0"/>
              <a:t> в стране далекой?</a:t>
            </a:r>
            <a:br>
              <a:rPr lang="ru-RU" sz="2400" dirty="0"/>
            </a:br>
            <a:r>
              <a:rPr lang="ru-RU" sz="2400" dirty="0">
                <a:solidFill>
                  <a:srgbClr val="C00000"/>
                </a:solidFill>
              </a:rPr>
              <a:t>Что</a:t>
            </a:r>
            <a:r>
              <a:rPr lang="ru-RU" sz="2400" dirty="0"/>
              <a:t> кинул </a:t>
            </a:r>
            <a:r>
              <a:rPr lang="ru-RU" sz="2400" dirty="0">
                <a:solidFill>
                  <a:srgbClr val="C00000"/>
                </a:solidFill>
              </a:rPr>
              <a:t>он</a:t>
            </a:r>
            <a:r>
              <a:rPr lang="ru-RU" sz="2400" dirty="0"/>
              <a:t> в краю родном?..</a:t>
            </a:r>
          </a:p>
          <a:p>
            <a:r>
              <a:rPr lang="ru-RU" sz="2400" dirty="0" smtClean="0"/>
              <a:t>Играют </a:t>
            </a:r>
            <a:r>
              <a:rPr lang="ru-RU" sz="2400" dirty="0"/>
              <a:t>волны — ветер свищет,</a:t>
            </a:r>
            <a:br>
              <a:rPr lang="ru-RU" sz="2400" dirty="0"/>
            </a:br>
            <a:r>
              <a:rPr lang="ru-RU" sz="2400" dirty="0"/>
              <a:t>И мачта гнется и скрыпит...</a:t>
            </a:r>
            <a:br>
              <a:rPr lang="ru-RU" sz="2400" dirty="0"/>
            </a:br>
            <a:r>
              <a:rPr lang="ru-RU" sz="2400" dirty="0"/>
              <a:t>Увы! </a:t>
            </a:r>
            <a:r>
              <a:rPr lang="ru-RU" sz="2400" dirty="0">
                <a:solidFill>
                  <a:srgbClr val="C00000"/>
                </a:solidFill>
              </a:rPr>
              <a:t>О</a:t>
            </a:r>
            <a:r>
              <a:rPr lang="ru-RU" sz="2400" dirty="0" smtClean="0">
                <a:solidFill>
                  <a:srgbClr val="C00000"/>
                </a:solidFill>
              </a:rPr>
              <a:t>н</a:t>
            </a:r>
            <a:r>
              <a:rPr lang="ru-RU" sz="2400" dirty="0" smtClean="0"/>
              <a:t> </a:t>
            </a:r>
            <a:r>
              <a:rPr lang="ru-RU" sz="2400" dirty="0"/>
              <a:t>счастия не ищет,</a:t>
            </a:r>
            <a:br>
              <a:rPr lang="ru-RU" sz="2400" dirty="0"/>
            </a:br>
            <a:r>
              <a:rPr lang="ru-RU" sz="2400" dirty="0"/>
              <a:t>И не от счастия бежит!</a:t>
            </a:r>
          </a:p>
          <a:p>
            <a:r>
              <a:rPr lang="ru-RU" sz="2400" dirty="0"/>
              <a:t>Под </a:t>
            </a:r>
            <a:r>
              <a:rPr lang="ru-RU" sz="2400" dirty="0">
                <a:solidFill>
                  <a:srgbClr val="C00000"/>
                </a:solidFill>
              </a:rPr>
              <a:t>ним</a:t>
            </a:r>
            <a:r>
              <a:rPr lang="ru-RU" sz="2400" dirty="0"/>
              <a:t> струя светлей лазури,</a:t>
            </a:r>
            <a:br>
              <a:rPr lang="ru-RU" sz="2400" dirty="0"/>
            </a:br>
            <a:r>
              <a:rPr lang="ru-RU" sz="2400" dirty="0" smtClean="0"/>
              <a:t>Над </a:t>
            </a:r>
            <a:r>
              <a:rPr lang="ru-RU" sz="2400" dirty="0">
                <a:solidFill>
                  <a:srgbClr val="C00000"/>
                </a:solidFill>
              </a:rPr>
              <a:t>ним</a:t>
            </a:r>
            <a:r>
              <a:rPr lang="ru-RU" sz="2400" dirty="0"/>
              <a:t> луч солнца золотой...</a:t>
            </a:r>
            <a:br>
              <a:rPr lang="ru-RU" sz="2400" dirty="0"/>
            </a:br>
            <a:r>
              <a:rPr lang="ru-RU" sz="2400" dirty="0"/>
              <a:t>А </a:t>
            </a:r>
            <a:r>
              <a:rPr lang="ru-RU" sz="2400" dirty="0">
                <a:solidFill>
                  <a:srgbClr val="C00000"/>
                </a:solidFill>
              </a:rPr>
              <a:t>он</a:t>
            </a:r>
            <a:r>
              <a:rPr lang="ru-RU" sz="2400" dirty="0"/>
              <a:t>, мятежный, просит бури,</a:t>
            </a:r>
            <a:br>
              <a:rPr lang="ru-RU" sz="2400" dirty="0"/>
            </a:br>
            <a:r>
              <a:rPr lang="ru-RU" sz="2400" dirty="0"/>
              <a:t>Как будто в бурях есть покой!</a:t>
            </a:r>
          </a:p>
          <a:p>
            <a:r>
              <a:rPr lang="ru-RU" sz="2400" dirty="0"/>
              <a:t/>
            </a:r>
            <a:br>
              <a:rPr lang="ru-RU" sz="2400" dirty="0"/>
            </a:br>
            <a:endParaRPr lang="ru-RU" sz="2400" b="1" dirty="0" smtClean="0">
              <a:solidFill>
                <a:srgbClr val="C00000"/>
              </a:solidFill>
            </a:endParaRPr>
          </a:p>
          <a:p>
            <a:pPr algn="ctr"/>
            <a:endParaRPr lang="ru-RU" sz="2400" b="1" dirty="0" smtClean="0">
              <a:solidFill>
                <a:srgbClr val="C00000"/>
              </a:solidFill>
            </a:endParaRPr>
          </a:p>
        </p:txBody>
      </p:sp>
      <p:pic>
        <p:nvPicPr>
          <p:cNvPr id="1026" name="Picture 2" descr="http://festival.1september.ru/articles/571161/img3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02" b="36456"/>
          <a:stretch/>
        </p:blipFill>
        <p:spPr bwMode="auto">
          <a:xfrm>
            <a:off x="251520" y="1556792"/>
            <a:ext cx="3240360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ртинки по запросу Фото к стихотворению Лермонтова Туч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293096"/>
            <a:ext cx="3240360" cy="239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58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35466"/>
            <a:ext cx="908660" cy="6641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Рамка 17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500"/>
            </a:avLst>
          </a:prstGeom>
          <a:scene3d>
            <a:camera prst="orthographicFront"/>
            <a:lightRig rig="threePt" dir="t"/>
          </a:scene3d>
          <a:sp3d>
            <a:bevelT w="254000"/>
            <a:bevelB w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71600" y="404664"/>
            <a:ext cx="6400800" cy="18002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Употребление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естоимений в стихах М.Ю. Лермонтова  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одзаголовок 1"/>
          <p:cNvSpPr txBox="1">
            <a:spLocks/>
          </p:cNvSpPr>
          <p:nvPr/>
        </p:nvSpPr>
        <p:spPr>
          <a:xfrm>
            <a:off x="712433" y="1196751"/>
            <a:ext cx="8060304" cy="40664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9580">
              <a:spcBef>
                <a:spcPts val="0"/>
              </a:spcBef>
            </a:pP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5418659"/>
              </p:ext>
            </p:extLst>
          </p:nvPr>
        </p:nvGraphicFramePr>
        <p:xfrm>
          <a:off x="962165" y="1340768"/>
          <a:ext cx="7560840" cy="5041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8659427"/>
              </p:ext>
            </p:extLst>
          </p:nvPr>
        </p:nvGraphicFramePr>
        <p:xfrm>
          <a:off x="2286000" y="1563372"/>
          <a:ext cx="4572000" cy="3586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62014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342</Words>
  <Application>Microsoft Office PowerPoint</Application>
  <PresentationFormat>Экран (4:3)</PresentationFormat>
  <Paragraphs>85</Paragraphs>
  <Slides>13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Стихотворение для проведения мини-исследования</vt:lpstr>
      <vt:lpstr>Стихотворение для проведения мини-исследования</vt:lpstr>
      <vt:lpstr>Стихотворение для проведения мини-исследования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Stalker</cp:lastModifiedBy>
  <cp:revision>68</cp:revision>
  <dcterms:created xsi:type="dcterms:W3CDTF">2014-08-30T04:06:13Z</dcterms:created>
  <dcterms:modified xsi:type="dcterms:W3CDTF">2015-04-07T23:10:07Z</dcterms:modified>
</cp:coreProperties>
</file>