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68" r:id="rId5"/>
    <p:sldId id="258" r:id="rId6"/>
    <p:sldId id="269" r:id="rId7"/>
    <p:sldId id="259" r:id="rId8"/>
    <p:sldId id="270" r:id="rId9"/>
    <p:sldId id="260" r:id="rId10"/>
    <p:sldId id="271" r:id="rId11"/>
    <p:sldId id="261" r:id="rId12"/>
    <p:sldId id="272" r:id="rId13"/>
    <p:sldId id="262" r:id="rId14"/>
    <p:sldId id="273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9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4B64F-4988-4B54-80E6-E457BFD054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EF811-AC97-4E3F-B015-BBFD52927D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B910D-AF9F-4419-896C-6184354972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E93E1-F2C5-4AC6-B614-C83240B257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CD5A1-C079-4782-A0A7-63C281FDE0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FD00D-1A17-433F-BCD2-B543CB47C8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7B313-4EF0-4026-96E8-E35364A4C7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EF5C-DB7A-4C2E-907B-4BB4C2DD0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44528-871F-4FC9-A6C4-BCD6107D7F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66F3B-417A-400A-8F5B-26AA079F05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B9F5D-876E-4D88-A154-752B72B128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534A95-E466-45F8-8CAD-29420A1B9F9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548680"/>
            <a:ext cx="7772400" cy="3672408"/>
          </a:xfrm>
        </p:spPr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</a:rPr>
              <a:t>Педагогический совет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«Стандарт для обучающихся с умственной отсталостью (интеллектуальными нарушениями)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5733256"/>
            <a:ext cx="7848600" cy="9361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1A3C18"/>
                </a:solidFill>
              </a:rPr>
              <a:t>КГКСКОУ СКШИ 8 вида 14 г. Амурска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1A3C18"/>
                </a:solidFill>
              </a:rPr>
              <a:t>06.05.2015 г.</a:t>
            </a:r>
          </a:p>
          <a:p>
            <a:pPr>
              <a:lnSpc>
                <a:spcPct val="90000"/>
              </a:lnSpc>
            </a:pPr>
            <a:endParaRPr lang="ru-RU" sz="2800" dirty="0">
              <a:solidFill>
                <a:srgbClr val="1A3C18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3" y="188640"/>
            <a:ext cx="2620010" cy="7308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4. ПАУТИНКА. </a:t>
            </a:r>
          </a:p>
          <a:p>
            <a:pPr marL="0" indent="0" algn="ctr">
              <a:buNone/>
            </a:pPr>
            <a:r>
              <a:rPr lang="ru-RU" b="1" dirty="0" smtClean="0"/>
              <a:t>ПОНЯТИЙНЫЙ АППАРАТ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5157192"/>
            <a:ext cx="2620010" cy="73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823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9"/>
            <a:ext cx="8219256" cy="72008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ПАУТИНКА. ПОНЯТИЙНЫЙ АППАРАТ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68081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1A3C18"/>
                </a:solidFill>
              </a:rPr>
              <a:t>Дифференцированный подход</a:t>
            </a:r>
          </a:p>
          <a:p>
            <a:pPr marL="0" indent="0">
              <a:buNone/>
            </a:pPr>
            <a:endParaRPr lang="ru-RU" dirty="0" smtClean="0">
              <a:solidFill>
                <a:srgbClr val="1A3C18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1A3C18"/>
                </a:solidFill>
              </a:rPr>
              <a:t>Деятельностный</a:t>
            </a:r>
            <a:r>
              <a:rPr lang="ru-RU" dirty="0" smtClean="0">
                <a:solidFill>
                  <a:srgbClr val="1A3C18"/>
                </a:solidFill>
              </a:rPr>
              <a:t> подход</a:t>
            </a:r>
          </a:p>
          <a:p>
            <a:pPr marL="0" indent="0">
              <a:buNone/>
            </a:pPr>
            <a:endParaRPr lang="ru-RU" dirty="0" smtClean="0">
              <a:solidFill>
                <a:srgbClr val="1A3C18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A3C18"/>
                </a:solidFill>
              </a:rPr>
              <a:t>Адаптированная программа</a:t>
            </a:r>
          </a:p>
          <a:p>
            <a:pPr marL="0" indent="0">
              <a:buNone/>
            </a:pPr>
            <a:endParaRPr lang="ru-RU" dirty="0" smtClean="0">
              <a:solidFill>
                <a:srgbClr val="1A3C18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1A3C18"/>
                </a:solidFill>
              </a:rPr>
              <a:t>Личностные достижения</a:t>
            </a:r>
            <a:endParaRPr lang="ru-RU" dirty="0">
              <a:solidFill>
                <a:srgbClr val="1A3C18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949280"/>
            <a:ext cx="2620010" cy="730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5. ФИЛВОРД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157192"/>
            <a:ext cx="2620010" cy="73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206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8"/>
            <a:ext cx="8219256" cy="72008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ФИЛВОРД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896842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rgbClr val="1A3C18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57947"/>
              </p:ext>
            </p:extLst>
          </p:nvPr>
        </p:nvGraphicFramePr>
        <p:xfrm>
          <a:off x="827584" y="1844822"/>
          <a:ext cx="7560839" cy="4464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971"/>
                <a:gridCol w="756084"/>
                <a:gridCol w="756084"/>
                <a:gridCol w="756084"/>
                <a:gridCol w="756084"/>
                <a:gridCol w="755196"/>
                <a:gridCol w="756084"/>
                <a:gridCol w="756084"/>
                <a:gridCol w="756084"/>
                <a:gridCol w="756084"/>
              </a:tblGrid>
              <a:tr h="744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ш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744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solidFill>
                            <a:srgbClr val="FF0000"/>
                          </a:solidFill>
                          <a:effectLst/>
                        </a:rPr>
                        <a:t>к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ж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и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з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ф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744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solidFill>
                            <a:srgbClr val="FF0000"/>
                          </a:solidFill>
                          <a:effectLst/>
                        </a:rPr>
                        <a:t>о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щ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н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744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solidFill>
                            <a:srgbClr val="FF0000"/>
                          </a:solidFill>
                          <a:effectLst/>
                        </a:rPr>
                        <a:t>м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п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е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е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н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н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ы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е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744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т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э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ъ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з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744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ф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е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н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ц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и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kern="1200" dirty="0">
                          <a:solidFill>
                            <a:srgbClr val="FF0000"/>
                          </a:solidFill>
                          <a:effectLst/>
                        </a:rPr>
                        <a:t>и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kern="1200" dirty="0">
                          <a:effectLst/>
                        </a:rPr>
                        <a:t>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2620010" cy="730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6. ПЕДАГОГИЧЕСКИЕ СИТУАЦИИ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367813"/>
            <a:ext cx="2620010" cy="73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67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8"/>
            <a:ext cx="8147248" cy="792088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ПЕДАГОГИЧЕСКИЕ СИТУАЦИИ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896842"/>
          </a:xfrm>
        </p:spPr>
        <p:txBody>
          <a:bodyPr/>
          <a:lstStyle/>
          <a:p>
            <a:pPr marL="0" lvl="0" indent="0">
              <a:buNone/>
            </a:pPr>
            <a:r>
              <a:rPr lang="ru-RU" sz="1600" dirty="0" smtClean="0"/>
              <a:t>1.Учитель </a:t>
            </a:r>
            <a:r>
              <a:rPr lang="ru-RU" sz="1600" dirty="0"/>
              <a:t>в первом классе задал домашнее задание. Дима его не выполнил. Учитель сделал ему замечание и записал его в дневник. Мама, увидев замечание, пришла к учителю и высказала недовольство. Кто прав в этой ситуации? Почему? Как поступить учителю?</a:t>
            </a:r>
          </a:p>
          <a:p>
            <a:pPr marL="0" indent="0">
              <a:buNone/>
            </a:pPr>
            <a:r>
              <a:rPr lang="ru-RU" sz="1600" dirty="0"/>
              <a:t> </a:t>
            </a:r>
          </a:p>
          <a:p>
            <a:pPr marL="0" lvl="0" indent="0">
              <a:buNone/>
            </a:pPr>
            <a:r>
              <a:rPr lang="ru-RU" sz="1600" dirty="0" smtClean="0"/>
              <a:t>2.Родители </a:t>
            </a:r>
            <a:r>
              <a:rPr lang="ru-RU" sz="1600" dirty="0"/>
              <a:t>против того, чтобы ребенка оставили на повтор программы в первом классе. Как поступить в этой ситуации педагогу?</a:t>
            </a:r>
          </a:p>
          <a:p>
            <a:pPr marL="0" indent="0">
              <a:buNone/>
            </a:pPr>
            <a:r>
              <a:rPr lang="ru-RU" sz="1600" dirty="0"/>
              <a:t> </a:t>
            </a:r>
          </a:p>
          <a:p>
            <a:pPr marL="0" lvl="0" indent="0">
              <a:buNone/>
            </a:pPr>
            <a:r>
              <a:rPr lang="ru-RU" sz="1600" dirty="0" smtClean="0"/>
              <a:t>3.Родителям </a:t>
            </a:r>
            <a:r>
              <a:rPr lang="ru-RU" sz="1600" dirty="0"/>
              <a:t>ребенка второго класса с инвалидностью, не усваивающего программу, на ПМПК рекомендовали перейти на обучение на дому. Родители не согласны. Как поступить в этой ситуации?</a:t>
            </a:r>
          </a:p>
          <a:p>
            <a:pPr marL="0" indent="0">
              <a:buNone/>
            </a:pPr>
            <a:endParaRPr lang="ru-RU" sz="1600" dirty="0"/>
          </a:p>
          <a:p>
            <a:pPr marL="0" lvl="0" indent="0">
              <a:buNone/>
            </a:pPr>
            <a:r>
              <a:rPr lang="ru-RU" sz="1600" dirty="0" smtClean="0"/>
              <a:t>4.Ученику </a:t>
            </a:r>
            <a:r>
              <a:rPr lang="ru-RU" sz="1600" dirty="0"/>
              <a:t>рекомендовано обучение по программе для детей с умеренной умственной отсталостью. В школе специального класса нет. Какие варианты обучения ребенка может предложить образовательная организация? Как привлечь родителей к участию в образовательном процессе?</a:t>
            </a:r>
          </a:p>
          <a:p>
            <a:endParaRPr lang="ru-RU" sz="1600" dirty="0">
              <a:solidFill>
                <a:srgbClr val="1A3C18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949280"/>
            <a:ext cx="2620010" cy="730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8"/>
            <a:ext cx="8219256" cy="792088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7. НАЙДИТЕ </a:t>
            </a:r>
            <a:r>
              <a:rPr lang="ru-RU" sz="2400" b="1" dirty="0" smtClean="0">
                <a:solidFill>
                  <a:schemeClr val="tx1"/>
                </a:solidFill>
              </a:rPr>
              <a:t>ПРАВИЛЬНЫЕ ОТВЕТЫ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622332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1.Какие требования включает в себя ФГОС образования обучающихся с умственной отсталостью (интеллектуальными нарушениями).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2.Кто обеспечивает разработку АООП.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3.Какие результаты в соответствие с требованиями ФГОС подлежат оценке. 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4.Уровни овладения результатами АОПП.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5.Где фиксируются результаты оценки личностных достижений.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6.При оценке итоговых предметных результатов следует выбирать такие, которые…</a:t>
            </a:r>
            <a:endParaRPr lang="ru-RU" sz="2400" dirty="0">
              <a:solidFill>
                <a:srgbClr val="1A3C18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101714"/>
            <a:ext cx="2620010" cy="730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8"/>
            <a:ext cx="8219256" cy="648071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СИНКВЕЙН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48"/>
            <a:ext cx="8229600" cy="4536802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1.В первой строчке тема называется одним словом (обычно существительным).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2.Вторая строчка – это описание темы в двух словах (двумя прилагательными).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3.Третья строчка – это описание действий в рамках этой темы тремя словами (тремя глаголами).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4.Четвертая строчка – это фраза из четырех слов, показывающая отношение к теме.</a:t>
            </a:r>
          </a:p>
          <a:p>
            <a:pPr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5.Последняя строка – это синоним из одного слова, который повторяет суть темы.</a:t>
            </a:r>
          </a:p>
          <a:p>
            <a:pPr>
              <a:buNone/>
            </a:pPr>
            <a:endParaRPr lang="ru-RU" sz="2400" dirty="0">
              <a:solidFill>
                <a:srgbClr val="1A3C18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2736"/>
            <a:ext cx="2620010" cy="73088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4807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БУКЛЕТ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796605"/>
              </p:ext>
            </p:extLst>
          </p:nvPr>
        </p:nvGraphicFramePr>
        <p:xfrm>
          <a:off x="1086211" y="1978467"/>
          <a:ext cx="7302212" cy="4547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3910"/>
                <a:gridCol w="2433910"/>
                <a:gridCol w="2434392"/>
              </a:tblGrid>
              <a:tr h="836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Что понравилось?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5" marR="496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Что нужно изменить?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5" marR="496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Чем вам помог педсовет в осмыслении и осознании основных понятий стандарта?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5" marR="49695" marT="0" marB="0"/>
                </a:tc>
              </a:tr>
              <a:tr h="3566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5" marR="496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5" marR="496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5" marR="49695" marT="0" marB="0"/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14" y="980728"/>
            <a:ext cx="2620010" cy="73088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2088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РЕШЕНИЕ ПЕДАГОГИЧЕСКОГО СОВЕТА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1.Внести изменения в дорожную карту: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1.1.Разработать процедуру и содержание единой итоговой комплексной оценки базовых учебных действий в срок до 01.09.2015г.</a:t>
            </a:r>
          </a:p>
          <a:p>
            <a:pPr>
              <a:buNone/>
            </a:pPr>
            <a:r>
              <a:rPr lang="ru-RU" sz="2000" dirty="0" smtClean="0"/>
              <a:t>1.2.Разработать адаптированную основную образовательную программу в соответствие с ФГОС образования обучающихся с умственной отсталостью (интеллектуальными нарушениями) на 1-4 класс в срок до конца учебного года.</a:t>
            </a:r>
          </a:p>
          <a:p>
            <a:pPr>
              <a:buNone/>
            </a:pPr>
            <a:r>
              <a:rPr lang="ru-RU" sz="2000" dirty="0" smtClean="0"/>
              <a:t>1.3.Доработать комплексную личностную карту развития обучающихся.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2.Утвердить дорожную карту.</a:t>
            </a:r>
            <a:endParaRPr lang="ru-RU" sz="20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029143"/>
            <a:ext cx="2620010" cy="7308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19256" cy="936104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Цель: повышение уровня профессиональных знаний и компетенций педагогов по освоению основных понятий ФГОС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80928"/>
            <a:ext cx="8229600" cy="3816722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Задачи: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1.Реализация ФГОС в учебно-воспитательном процессе. (</a:t>
            </a:r>
            <a:r>
              <a:rPr lang="ru-RU" sz="2400" dirty="0" err="1" smtClean="0">
                <a:solidFill>
                  <a:srgbClr val="1A3C18"/>
                </a:solidFill>
              </a:rPr>
              <a:t>Попикова</a:t>
            </a:r>
            <a:r>
              <a:rPr lang="ru-RU" sz="2400" dirty="0" smtClean="0">
                <a:solidFill>
                  <a:srgbClr val="1A3C18"/>
                </a:solidFill>
              </a:rPr>
              <a:t> Н.А., учитель начальных классов).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2.Деловая игра «Стандарты для обучающихся с умственной отсталостью (интеллектуальными нарушениями).</a:t>
            </a:r>
          </a:p>
          <a:p>
            <a:pPr algn="just">
              <a:buNone/>
            </a:pPr>
            <a:r>
              <a:rPr lang="ru-RU" sz="2400" dirty="0" smtClean="0">
                <a:solidFill>
                  <a:srgbClr val="1A3C18"/>
                </a:solidFill>
              </a:rPr>
              <a:t>3.Итоги педагогического совета.</a:t>
            </a:r>
          </a:p>
          <a:p>
            <a:pPr algn="just">
              <a:buNone/>
            </a:pPr>
            <a:endParaRPr lang="ru-RU" dirty="0" smtClean="0">
              <a:solidFill>
                <a:srgbClr val="1A3C18"/>
              </a:solidFill>
            </a:endParaRPr>
          </a:p>
          <a:p>
            <a:endParaRPr lang="ru-RU" dirty="0">
              <a:solidFill>
                <a:srgbClr val="1A3C18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733256"/>
            <a:ext cx="2620010" cy="730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ДЕЛОВАЯ ИГРА</a:t>
            </a:r>
          </a:p>
          <a:p>
            <a:pPr marL="0" indent="0" algn="ctr">
              <a:buNone/>
            </a:pPr>
            <a:r>
              <a:rPr lang="ru-RU" b="1" dirty="0" smtClean="0"/>
              <a:t>«Стандарты для обучающихся с умственной отсталостью (интеллектуальными нарушениями) </a:t>
            </a:r>
          </a:p>
          <a:p>
            <a:pPr marL="0" indent="0">
              <a:buNone/>
            </a:pP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229200"/>
            <a:ext cx="2620010" cy="73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84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1. СИНОНИМ СЛОВА</a:t>
            </a:r>
          </a:p>
          <a:p>
            <a:pPr marL="0" indent="0" algn="ctr">
              <a:buNone/>
            </a:pPr>
            <a:r>
              <a:rPr lang="ru-RU" b="1" dirty="0" smtClean="0"/>
              <a:t>«С Т А Н Д А Р Т»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5414054"/>
            <a:ext cx="2620010" cy="73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1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8"/>
            <a:ext cx="8219256" cy="1080119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СИНОНИМ СЛОВА  «СТАНДАРТ»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68081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/>
              <a:t>    </a:t>
            </a:r>
          </a:p>
          <a:p>
            <a:pPr marL="0" indent="0" algn="just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ЭТАЛОН                                         МОДЕЛЬ</a:t>
            </a:r>
          </a:p>
          <a:p>
            <a:pPr marL="0" indent="0" algn="just">
              <a:buNone/>
            </a:pPr>
            <a:r>
              <a:rPr lang="ru-RU" sz="2000" b="1" dirty="0" smtClean="0"/>
              <a:t>     ГОСТ                                               КАЗЁНЩИНА</a:t>
            </a:r>
          </a:p>
          <a:p>
            <a:pPr marL="0" indent="0" algn="just">
              <a:buNone/>
            </a:pPr>
            <a:r>
              <a:rPr lang="ru-RU" sz="2000" b="1" dirty="0" smtClean="0"/>
              <a:t>     ТИПАЖ                                            РУТИНА</a:t>
            </a:r>
          </a:p>
          <a:p>
            <a:pPr marL="0" indent="0" algn="just">
              <a:buNone/>
            </a:pPr>
            <a:r>
              <a:rPr lang="ru-RU" sz="2000" b="1" dirty="0" smtClean="0"/>
              <a:t>     ОБРАЗЕЦ                                       ПРОПИСНАЯ ИСТИНА</a:t>
            </a:r>
          </a:p>
          <a:p>
            <a:pPr marL="0" indent="0" algn="just">
              <a:buNone/>
            </a:pPr>
            <a:r>
              <a:rPr lang="ru-RU" sz="2000" b="1" dirty="0" smtClean="0"/>
              <a:t>     ШАБЛОН                                        ИЗБИТОЕ ВЫРАЖЕНИЕ</a:t>
            </a:r>
          </a:p>
          <a:p>
            <a:pPr marL="0" indent="0" algn="just">
              <a:buNone/>
            </a:pPr>
            <a:r>
              <a:rPr lang="ru-RU" sz="2000" b="1" dirty="0" smtClean="0"/>
              <a:t>     ШТАМП                                           КЛИШЕ</a:t>
            </a:r>
          </a:p>
          <a:p>
            <a:pPr marL="0" indent="0" algn="just">
              <a:buNone/>
            </a:pPr>
            <a:r>
              <a:rPr lang="ru-RU" sz="2000" b="1" dirty="0" smtClean="0"/>
              <a:t>     ТРАФАРЕТ</a:t>
            </a:r>
          </a:p>
          <a:p>
            <a:pPr marL="0" indent="0" algn="just">
              <a:buNone/>
            </a:pPr>
            <a:r>
              <a:rPr lang="ru-RU" sz="2000" b="1" dirty="0" smtClean="0"/>
              <a:t>     ЕВРОСТАНДАРТ</a:t>
            </a:r>
          </a:p>
          <a:p>
            <a:pPr marL="0" indent="0" algn="just">
              <a:buNone/>
            </a:pPr>
            <a:r>
              <a:rPr lang="ru-RU" sz="2000" b="1" dirty="0" smtClean="0"/>
              <a:t>     СТЕРЕОТИП</a:t>
            </a:r>
            <a:endParaRPr lang="ru-RU" sz="2000" b="1" dirty="0"/>
          </a:p>
          <a:p>
            <a:pPr marL="0" indent="0">
              <a:buNone/>
            </a:pPr>
            <a:endParaRPr lang="ru-RU" dirty="0">
              <a:solidFill>
                <a:srgbClr val="1A3C18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661248"/>
            <a:ext cx="2620010" cy="730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2. ЗАДАЧИ, ОПРЕДЕЛЕННЫЕ СТАНДАРТОМ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445224"/>
            <a:ext cx="2620010" cy="73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282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3"/>
            <a:ext cx="8219256" cy="576063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ЗАДАЧИ, ОПРЕДЕЛЕННЫЕ СТАНДАРТОМ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328592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/>
              <a:t>1.Формирование </a:t>
            </a:r>
            <a:r>
              <a:rPr lang="ru-RU" sz="1300" b="1" dirty="0"/>
              <a:t>общей </a:t>
            </a:r>
            <a:r>
              <a:rPr lang="ru-RU" sz="1300" b="1" dirty="0" smtClean="0"/>
              <a:t>культуры обучающихся с умственной отсталостью, </a:t>
            </a:r>
            <a:r>
              <a:rPr lang="ru-RU" sz="1300" b="1" dirty="0"/>
              <a:t>обеспечивающей разностороннее развитие их </a:t>
            </a:r>
            <a:r>
              <a:rPr lang="ru-RU" sz="1300" b="1" dirty="0" smtClean="0"/>
              <a:t>личности</a:t>
            </a:r>
            <a:r>
              <a:rPr lang="ru-RU" sz="1300" b="1" dirty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/>
              <a:t>2.Охрана </a:t>
            </a:r>
            <a:r>
              <a:rPr lang="ru-RU" sz="1300" b="1" dirty="0"/>
              <a:t>и укрепление физического и психического здоровья </a:t>
            </a:r>
            <a:r>
              <a:rPr lang="ru-RU" sz="1300" b="1" dirty="0" smtClean="0"/>
              <a:t>детей, в том числе их социального и эмоционального благополучия.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/>
              <a:t>3.Формирование </a:t>
            </a:r>
            <a:r>
              <a:rPr lang="ru-RU" sz="1300" b="1" dirty="0"/>
              <a:t>основ учебной деятельности.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/>
              <a:t>4.Создание </a:t>
            </a:r>
            <a:r>
              <a:rPr lang="ru-RU" sz="1300" b="1" dirty="0"/>
              <a:t>специальных условий для получения образования в соответствии с возрастными и индивидуальными особенностями и склонностями, развитие способностей и творческого потенциала каждого обучающегося.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/>
              <a:t>5.Обеспечение </a:t>
            </a:r>
            <a:r>
              <a:rPr lang="ru-RU" sz="1300" b="1" dirty="0"/>
              <a:t>вариативности и разнообразия содержания АООП и организационных форм получения образования обучающимися с умственной отсталостью (интеллектуальными нарушениями) с учетом их образовательных потребностей, способностей и состояния здоровья, типологических и индивидуальных особенностей</a:t>
            </a:r>
            <a:r>
              <a:rPr lang="ru-RU" sz="1300" b="1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/>
              <a:t>6.Формирование основ гражданской идентичности и мировоззрения обучающихся в соответствие с принятыми в семье и обществе духовно-нравственными и социокультурными ценностями.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300" b="1" dirty="0" smtClean="0"/>
              <a:t>7.Формирование социокультурной и образовательной среды с учетом общих и специфических образовательных потребностей разных групп обучающихся с умственной отсталостью (интеллектуальными нарушениями).</a:t>
            </a:r>
            <a:endParaRPr lang="ru-RU" sz="1300" b="1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>
              <a:solidFill>
                <a:srgbClr val="1A3C18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6083723"/>
            <a:ext cx="2620010" cy="730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253" y="134076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3. ВЕРТОЛИНА ЦИФР</a:t>
            </a:r>
            <a:endParaRPr lang="ru-RU" b="1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947012"/>
            <a:ext cx="2620010" cy="73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08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729"/>
            <a:ext cx="8147248" cy="792088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ВЕРТОЛИНА ЦИФР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968850"/>
          </a:xfrm>
        </p:spPr>
        <p:txBody>
          <a:bodyPr/>
          <a:lstStyle/>
          <a:p>
            <a:pPr>
              <a:buNone/>
            </a:pPr>
            <a:endParaRPr lang="ru-RU" dirty="0">
              <a:solidFill>
                <a:srgbClr val="1A3C18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13259"/>
              </p:ext>
            </p:extLst>
          </p:nvPr>
        </p:nvGraphicFramePr>
        <p:xfrm>
          <a:off x="755577" y="1772816"/>
          <a:ext cx="7704855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3"/>
                <a:gridCol w="1728192"/>
                <a:gridCol w="1440160"/>
              </a:tblGrid>
              <a:tr h="3960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Название нормативных документов, регулирующих введение ФГОС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Дата приема этого документа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 документа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ФЗ «Об образовании в Российской Федерации»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29.12.2012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№273-ФЗ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Приказ «Об утверждении федерального государственного образовательного стандарта начального общего образования обучающихся с ограниченными возможностями»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19.12.2014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№1598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Приказ «Об утверждении федерального государственного образовательного стандарта образования обучающихся с умственной отсталостью (интеллектуальными нарушениями)»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19.12.2014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№1599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805264"/>
            <a:ext cx="2620010" cy="730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лова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Деловая</Template>
  <TotalTime>393</TotalTime>
  <Words>675</Words>
  <Application>Microsoft Office PowerPoint</Application>
  <PresentationFormat>Экран (4:3)</PresentationFormat>
  <Paragraphs>179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Деловая</vt:lpstr>
      <vt:lpstr>Педагогический совет «Стандарт для обучающихся с умственной отсталостью (интеллектуальными нарушениями)</vt:lpstr>
      <vt:lpstr>Цель: повышение уровня профессиональных знаний и компетенций педагогов по освоению основных понятий ФГОС</vt:lpstr>
      <vt:lpstr>Презентация PowerPoint</vt:lpstr>
      <vt:lpstr>Презентация PowerPoint</vt:lpstr>
      <vt:lpstr>СИНОНИМ СЛОВА  «СТАНДАРТ»</vt:lpstr>
      <vt:lpstr>Презентация PowerPoint</vt:lpstr>
      <vt:lpstr>ЗАДАЧИ, ОПРЕДЕЛЕННЫЕ СТАНДАРТОМ</vt:lpstr>
      <vt:lpstr>Презентация PowerPoint</vt:lpstr>
      <vt:lpstr>ВЕРТОЛИНА ЦИФР</vt:lpstr>
      <vt:lpstr>Презентация PowerPoint</vt:lpstr>
      <vt:lpstr>ПАУТИНКА. ПОНЯТИЙНЫЙ АППАРАТ</vt:lpstr>
      <vt:lpstr>Презентация PowerPoint</vt:lpstr>
      <vt:lpstr>ФИЛВОРД</vt:lpstr>
      <vt:lpstr>Презентация PowerPoint</vt:lpstr>
      <vt:lpstr>ПЕДАГОГИЧЕСКИЕ СИТУАЦИИ</vt:lpstr>
      <vt:lpstr>7. НАЙДИТЕ ПРАВИЛЬНЫЕ ОТВЕТЫ</vt:lpstr>
      <vt:lpstr>СИНКВЕЙН</vt:lpstr>
      <vt:lpstr>БУКЛЕТ</vt:lpstr>
      <vt:lpstr>РЕШЕНИЕ ПЕДАГОГИЧЕСКОГО СОВЕТА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«Стандарт для обучающихся с умственной отсталостью (интеллектуальными нарушениями)</dc:title>
  <dc:creator>USER</dc:creator>
  <cp:lastModifiedBy>Ольга В. Щукина</cp:lastModifiedBy>
  <cp:revision>22</cp:revision>
  <dcterms:created xsi:type="dcterms:W3CDTF">2015-04-26T09:27:42Z</dcterms:created>
  <dcterms:modified xsi:type="dcterms:W3CDTF">2015-05-06T02:33:29Z</dcterms:modified>
</cp:coreProperties>
</file>