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8420472" cy="2736303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Система оценки достижения обучающимися с умственной отсталостью планируемых результатов освоения адаптированной основной </a:t>
            </a:r>
            <a:r>
              <a:rPr lang="ru-RU" sz="3600" dirty="0" smtClean="0"/>
              <a:t>общеобразовательной </a:t>
            </a:r>
            <a:r>
              <a:rPr lang="ru-RU" sz="3600" dirty="0" smtClean="0"/>
              <a:t>программы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157192"/>
            <a:ext cx="5688632" cy="1320552"/>
          </a:xfrm>
        </p:spPr>
        <p:txBody>
          <a:bodyPr/>
          <a:lstStyle/>
          <a:p>
            <a:r>
              <a:rPr lang="ru-RU" dirty="0" smtClean="0"/>
              <a:t>Янина </a:t>
            </a:r>
            <a:r>
              <a:rPr lang="ru-RU" dirty="0"/>
              <a:t>Т</a:t>
            </a:r>
            <a:r>
              <a:rPr lang="ru-RU" dirty="0" smtClean="0"/>
              <a:t>атьяна Сергеевна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750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Результаты анализа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/>
          </a:bodyPr>
          <a:lstStyle/>
          <a:p>
            <a:r>
              <a:rPr lang="ru-RU" sz="2800" dirty="0"/>
              <a:t>«удовлетворительно» (</a:t>
            </a:r>
            <a:r>
              <a:rPr lang="ru-RU" sz="2800" dirty="0" err="1"/>
              <a:t>зачѐт</a:t>
            </a:r>
            <a:r>
              <a:rPr lang="ru-RU" sz="2800" dirty="0"/>
              <a:t>), если обучающиеся верно выполняют от 35% до 50% заданий; 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/>
              <a:t>«хорошо» ― от 51% до 65% заданий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r>
              <a:rPr lang="ru-RU" sz="2800" dirty="0"/>
              <a:t> «очень хорошо» (отлично) свыше 65%. </a:t>
            </a:r>
          </a:p>
          <a:p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203770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Литература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1800" dirty="0" smtClean="0"/>
          </a:p>
          <a:p>
            <a:r>
              <a:rPr lang="ru-RU" sz="1600" dirty="0" smtClean="0"/>
              <a:t>Приказ Министерства образования и науки РФ от 19 декабря 2014 г. № 1599 “Об утверждении федерального государственного образовательного стандарта образования обучающихся с умственной отсталостью (интеллектуальными нарушениями</a:t>
            </a:r>
            <a:r>
              <a:rPr lang="ru-RU" sz="1600" dirty="0" smtClean="0"/>
              <a:t>)”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Примерная адаптированная </a:t>
            </a:r>
            <a:r>
              <a:rPr lang="ru-RU" sz="1600" dirty="0" smtClean="0"/>
              <a:t>основная общеобразовательная программа  образования обучающихся с умственной отсталостью </a:t>
            </a:r>
          </a:p>
          <a:p>
            <a:pPr>
              <a:buNone/>
            </a:pPr>
            <a:r>
              <a:rPr lang="ru-RU" sz="1600" dirty="0" smtClean="0"/>
              <a:t>      (</a:t>
            </a:r>
            <a:r>
              <a:rPr lang="ru-RU" sz="1600" dirty="0" smtClean="0"/>
              <a:t>интеллектуальными нарушениями) </a:t>
            </a:r>
            <a:r>
              <a:rPr lang="ru-RU" sz="1600" dirty="0" smtClean="0"/>
              <a:t>от 03.04.2015г.</a:t>
            </a:r>
            <a:endParaRPr lang="ru-RU" sz="1600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закреплять основные направления и цели оценочной деятельности, описывать объект и содержание оценки, критерии, процедуры и состав инструментария оценивания, формы представления результатов, условия и границы применения </a:t>
            </a:r>
            <a:r>
              <a:rPr lang="ru-RU" sz="2800" dirty="0" smtClean="0"/>
              <a:t> системы оценки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ориентировать образовательный процесс на нравственное развитие и воспитание обучающихся, достижение планируемых результатов освоения содержания учебных предметов и формирование базовых  учебных действий; </a:t>
            </a:r>
          </a:p>
        </p:txBody>
      </p:sp>
    </p:spTree>
    <p:extLst>
      <p:ext uri="{BB962C8B-B14F-4D97-AF65-F5344CB8AC3E}">
        <p14:creationId xmlns:p14="http://schemas.microsoft.com/office/powerpoint/2010/main" xmlns="" val="2366505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800" dirty="0"/>
              <a:t>обеспечивать комплексный подход к оценке результатов освоения </a:t>
            </a:r>
            <a:r>
              <a:rPr lang="ru-RU" sz="2800" dirty="0" smtClean="0"/>
              <a:t>АООП, позволяющий вести оценку предметных и личностных результатов; </a:t>
            </a:r>
            <a:endParaRPr lang="ru-RU" sz="2800" dirty="0"/>
          </a:p>
          <a:p>
            <a:r>
              <a:rPr lang="ru-RU" sz="2800" dirty="0" smtClean="0"/>
              <a:t>предусматривать </a:t>
            </a:r>
            <a:r>
              <a:rPr lang="ru-RU" sz="2800" dirty="0"/>
              <a:t>оценку достижений обучающихся и оценку эффективности деятельности </a:t>
            </a:r>
            <a:r>
              <a:rPr lang="ru-RU" sz="2800" dirty="0" smtClean="0"/>
              <a:t> общеобразовательной </a:t>
            </a:r>
            <a:r>
              <a:rPr lang="ru-RU" sz="2800" dirty="0"/>
              <a:t>организации;</a:t>
            </a:r>
          </a:p>
          <a:p>
            <a:r>
              <a:rPr lang="ru-RU" sz="2800" dirty="0" smtClean="0"/>
              <a:t>позволять </a:t>
            </a:r>
            <a:r>
              <a:rPr lang="ru-RU" sz="2800" dirty="0"/>
              <a:t>осуществлять оценку динамики учебных достижений обучающихся и развития их жизненной компетенции. 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16183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Принципы: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дифференциации оценки достижений с учетом типологических и индивидуальных особенностей развития и особых образовательных потребностей обучающихся с умственной </a:t>
            </a:r>
            <a:r>
              <a:rPr lang="ru-RU" dirty="0" smtClean="0"/>
              <a:t>отсталостью (</a:t>
            </a:r>
            <a:r>
              <a:rPr lang="ru-RU" dirty="0" smtClean="0"/>
              <a:t>интеллектуальными нарушениями)</a:t>
            </a:r>
            <a:r>
              <a:rPr lang="ru-RU" dirty="0" smtClean="0"/>
              <a:t>; </a:t>
            </a:r>
            <a:endParaRPr lang="ru-RU" dirty="0"/>
          </a:p>
          <a:p>
            <a:r>
              <a:rPr lang="ru-RU" dirty="0" smtClean="0"/>
              <a:t>о</a:t>
            </a:r>
            <a:r>
              <a:rPr lang="ru-RU" dirty="0" smtClean="0"/>
              <a:t>бъективности оценки, раскрывающей динамику достижений и качественных изменений в психическом и социальном развитии обучающихся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единства параметров, критериев и инструментария оценки достижений в освоении содержания АООП, что сможет обеспечить объективность оценки в разных образовательных организациях. </a:t>
            </a:r>
          </a:p>
        </p:txBody>
      </p:sp>
    </p:spTree>
    <p:extLst>
      <p:ext uri="{BB962C8B-B14F-4D97-AF65-F5344CB8AC3E}">
        <p14:creationId xmlns:p14="http://schemas.microsoft.com/office/powerpoint/2010/main" xmlns="" val="239209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еречень </a:t>
            </a:r>
            <a:r>
              <a:rPr lang="ru-RU" dirty="0"/>
              <a:t>планируемых </a:t>
            </a:r>
            <a:r>
              <a:rPr lang="ru-RU" dirty="0" smtClean="0"/>
              <a:t>результатов: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255640"/>
          </a:xfrm>
        </p:spPr>
        <p:txBody>
          <a:bodyPr>
            <a:normAutofit/>
          </a:bodyPr>
          <a:lstStyle/>
          <a:p>
            <a:r>
              <a:rPr lang="ru-RU" sz="4400" b="1" dirty="0"/>
              <a:t>Личностные результаты</a:t>
            </a:r>
            <a:r>
              <a:rPr lang="ru-RU" sz="4400" dirty="0"/>
              <a:t> </a:t>
            </a:r>
            <a:endParaRPr lang="ru-RU" sz="4400" dirty="0" smtClean="0"/>
          </a:p>
          <a:p>
            <a:r>
              <a:rPr lang="ru-RU" sz="4400" b="1" dirty="0"/>
              <a:t>Предметные результаты</a:t>
            </a:r>
            <a:r>
              <a:rPr lang="ru-RU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879996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Личностные результаты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включают овладение обучающимися социальными (жизненными) компетенциями, необходимыми для решения практико-ориентированных задач и обеспечивающими формирование и развитие социальных отношений обучающихся в различных средах. Оценка личностных результатов предполагает, прежде всего, оценку продвижения ребенка в овладении социальными (жизненными) компетенциями, которые, в конечном итоге, составляют основу этих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xmlns="" val="1526986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анализа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 lnSpcReduction="10000"/>
          </a:bodyPr>
          <a:lstStyle/>
          <a:p>
            <a:r>
              <a:rPr lang="ru-RU" sz="3600" dirty="0"/>
              <a:t>0 баллов – нет </a:t>
            </a:r>
            <a:r>
              <a:rPr lang="ru-RU" sz="3600" dirty="0" smtClean="0"/>
              <a:t>фиксируемой динамики</a:t>
            </a:r>
            <a:r>
              <a:rPr lang="ru-RU" sz="3600" dirty="0" smtClean="0"/>
              <a:t>; </a:t>
            </a:r>
            <a:endParaRPr lang="ru-RU" sz="3600" dirty="0"/>
          </a:p>
          <a:p>
            <a:r>
              <a:rPr lang="ru-RU" sz="3600" dirty="0"/>
              <a:t>1 балл – </a:t>
            </a:r>
            <a:r>
              <a:rPr lang="ru-RU" sz="3600" dirty="0" smtClean="0"/>
              <a:t>минимальная </a:t>
            </a:r>
            <a:r>
              <a:rPr lang="ru-RU" sz="3600" dirty="0" smtClean="0"/>
              <a:t>динамика</a:t>
            </a:r>
            <a:r>
              <a:rPr lang="ru-RU" sz="3600" dirty="0" smtClean="0"/>
              <a:t>; </a:t>
            </a:r>
            <a:endParaRPr lang="ru-RU" sz="3600" dirty="0"/>
          </a:p>
          <a:p>
            <a:r>
              <a:rPr lang="ru-RU" sz="3600" dirty="0"/>
              <a:t>2 балла – </a:t>
            </a:r>
            <a:r>
              <a:rPr lang="ru-RU" sz="3600" dirty="0" smtClean="0"/>
              <a:t>удовлетворительная динамика</a:t>
            </a:r>
            <a:r>
              <a:rPr lang="ru-RU" sz="3600" dirty="0" smtClean="0"/>
              <a:t>; </a:t>
            </a:r>
            <a:endParaRPr lang="ru-RU" sz="3600" dirty="0"/>
          </a:p>
          <a:p>
            <a:r>
              <a:rPr lang="ru-RU" sz="3600" dirty="0"/>
              <a:t>3 балла – </a:t>
            </a:r>
            <a:r>
              <a:rPr lang="ru-RU" sz="3600" dirty="0" smtClean="0"/>
              <a:t>значительная динамика. 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295592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Программа оценки включает: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полный перечень личностных результатов, прописанных в тексте ФГОС, которые выступают в качестве критериев оценки социальной (жизненной) компетенции </a:t>
            </a:r>
            <a:r>
              <a:rPr lang="ru-RU" sz="2400" dirty="0" smtClean="0"/>
              <a:t>учащихся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перечень параметров и индикаторов оценки каждого </a:t>
            </a:r>
            <a:r>
              <a:rPr lang="ru-RU" sz="2400" dirty="0" smtClean="0"/>
              <a:t>результата</a:t>
            </a:r>
          </a:p>
          <a:p>
            <a:r>
              <a:rPr lang="ru-RU" sz="2400" dirty="0" smtClean="0"/>
              <a:t>систему </a:t>
            </a:r>
            <a:r>
              <a:rPr lang="ru-RU" sz="2400" dirty="0"/>
              <a:t>бальной оценки </a:t>
            </a:r>
            <a:r>
              <a:rPr lang="ru-RU" sz="2400" dirty="0" smtClean="0"/>
              <a:t>результатов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документы, в которых отражаются индивидуальные результаты каждого </a:t>
            </a:r>
            <a:r>
              <a:rPr lang="ru-RU" sz="2400" dirty="0" smtClean="0"/>
              <a:t>обучающегося и результаты всего класса</a:t>
            </a:r>
            <a:endParaRPr lang="ru-RU" sz="2400" dirty="0" smtClean="0"/>
          </a:p>
          <a:p>
            <a:r>
              <a:rPr lang="ru-RU" sz="2400" dirty="0"/>
              <a:t>материалы для проведения процедуры оценки личностных и </a:t>
            </a:r>
            <a:r>
              <a:rPr lang="ru-RU" sz="2400" dirty="0" smtClean="0"/>
              <a:t>результатов</a:t>
            </a:r>
          </a:p>
          <a:p>
            <a:r>
              <a:rPr lang="ru-RU" sz="2400" dirty="0"/>
              <a:t>локальные акты </a:t>
            </a:r>
            <a:r>
              <a:rPr lang="ru-RU" sz="2400" dirty="0" smtClean="0"/>
              <a:t> </a:t>
            </a:r>
            <a:r>
              <a:rPr lang="ru-RU" sz="2400" dirty="0"/>
              <a:t>О</a:t>
            </a:r>
            <a:r>
              <a:rPr lang="ru-RU" sz="2400" dirty="0" smtClean="0"/>
              <a:t>рганизации</a:t>
            </a:r>
            <a:r>
              <a:rPr lang="ru-RU" sz="2400" dirty="0"/>
              <a:t>, регламентирующие все вопросы проведения оценки результатов</a:t>
            </a:r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03694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>
            <a:normAutofit/>
          </a:bodyPr>
          <a:lstStyle/>
          <a:p>
            <a:r>
              <a:rPr lang="ru-RU" b="1" dirty="0"/>
              <a:t>Предметные результаты</a:t>
            </a:r>
            <a:r>
              <a:rPr lang="ru-RU" dirty="0"/>
              <a:t> </a:t>
            </a: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/>
              <a:t>связаны с овладением обучающимися содержанием каждой </a:t>
            </a:r>
            <a:r>
              <a:rPr lang="ru-RU" sz="3600" dirty="0" smtClean="0"/>
              <a:t>предметной</a:t>
            </a:r>
            <a:r>
              <a:rPr lang="ru-RU" sz="3600" dirty="0" smtClean="0"/>
              <a:t> </a:t>
            </a:r>
            <a:r>
              <a:rPr lang="ru-RU" sz="3600" dirty="0"/>
              <a:t>области и характеризуют достижения обучающихся в усвоении знаний и умений, способность их применять в практической деятельности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626249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422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Система оценки достижения обучающимися с умственной отсталостью планируемых результатов освоения адаптированной основной общеобразовательной программы </vt:lpstr>
      <vt:lpstr>задачи</vt:lpstr>
      <vt:lpstr>Слайд 3</vt:lpstr>
      <vt:lpstr>Принципы:</vt:lpstr>
      <vt:lpstr>Перечень планируемых результатов:</vt:lpstr>
      <vt:lpstr>Личностные результаты </vt:lpstr>
      <vt:lpstr>Результаты анализа </vt:lpstr>
      <vt:lpstr>Программа оценки включает: </vt:lpstr>
      <vt:lpstr>Предметные результаты    </vt:lpstr>
      <vt:lpstr>Результаты анализа 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оценки достижения обучающимися с умственной отсталостью планируемых результатов освоения адаптированной основной образовательной программы</dc:title>
  <dc:creator>Ученик</dc:creator>
  <cp:lastModifiedBy>User</cp:lastModifiedBy>
  <cp:revision>15</cp:revision>
  <dcterms:created xsi:type="dcterms:W3CDTF">2014-12-03T09:43:23Z</dcterms:created>
  <dcterms:modified xsi:type="dcterms:W3CDTF">2015-10-25T07:53:57Z</dcterms:modified>
</cp:coreProperties>
</file>