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9" r:id="rId2"/>
    <p:sldId id="310" r:id="rId3"/>
    <p:sldId id="311" r:id="rId4"/>
    <p:sldId id="312" r:id="rId5"/>
    <p:sldId id="313" r:id="rId6"/>
    <p:sldId id="314" r:id="rId7"/>
    <p:sldId id="315" r:id="rId8"/>
    <p:sldId id="316" r:id="rId9"/>
    <p:sldId id="307" r:id="rId10"/>
    <p:sldId id="263" r:id="rId11"/>
    <p:sldId id="302" r:id="rId12"/>
    <p:sldId id="301" r:id="rId13"/>
    <p:sldId id="264" r:id="rId14"/>
    <p:sldId id="305" r:id="rId15"/>
    <p:sldId id="306" r:id="rId16"/>
    <p:sldId id="303" r:id="rId17"/>
    <p:sldId id="304" r:id="rId18"/>
    <p:sldId id="265" r:id="rId19"/>
    <p:sldId id="300" r:id="rId20"/>
    <p:sldId id="266" r:id="rId21"/>
    <p:sldId id="267" r:id="rId22"/>
    <p:sldId id="268" r:id="rId23"/>
    <p:sldId id="269" r:id="rId24"/>
    <p:sldId id="299" r:id="rId25"/>
    <p:sldId id="298" r:id="rId26"/>
    <p:sldId id="257" r:id="rId27"/>
    <p:sldId id="258" r:id="rId28"/>
    <p:sldId id="259" r:id="rId29"/>
    <p:sldId id="260" r:id="rId30"/>
    <p:sldId id="261" r:id="rId31"/>
    <p:sldId id="270" r:id="rId32"/>
    <p:sldId id="271" r:id="rId33"/>
    <p:sldId id="272" r:id="rId34"/>
    <p:sldId id="273" r:id="rId35"/>
    <p:sldId id="274" r:id="rId36"/>
    <p:sldId id="275" r:id="rId37"/>
    <p:sldId id="276" r:id="rId38"/>
    <p:sldId id="277" r:id="rId39"/>
    <p:sldId id="278" r:id="rId40"/>
    <p:sldId id="279" r:id="rId41"/>
    <p:sldId id="280" r:id="rId42"/>
    <p:sldId id="281" r:id="rId43"/>
    <p:sldId id="282" r:id="rId44"/>
    <p:sldId id="283" r:id="rId45"/>
    <p:sldId id="284" r:id="rId46"/>
    <p:sldId id="285" r:id="rId47"/>
    <p:sldId id="286" r:id="rId48"/>
    <p:sldId id="287" r:id="rId49"/>
    <p:sldId id="288" r:id="rId50"/>
    <p:sldId id="289" r:id="rId51"/>
    <p:sldId id="290" r:id="rId52"/>
    <p:sldId id="291" r:id="rId53"/>
    <p:sldId id="292" r:id="rId54"/>
    <p:sldId id="293" r:id="rId55"/>
    <p:sldId id="294" r:id="rId56"/>
    <p:sldId id="295" r:id="rId57"/>
    <p:sldId id="296" r:id="rId58"/>
    <p:sldId id="297" r:id="rId5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varScale="1">
        <p:scale>
          <a:sx n="87" d="100"/>
          <a:sy n="87" d="100"/>
        </p:scale>
        <p:origin x="-106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28600"/>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243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243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4"/>
          <p:cNvSpPr>
            <a:spLocks noGrp="1" noChangeArrowheads="1"/>
          </p:cNvSpPr>
          <p:nvPr>
            <p:ph type="dt" sz="half" idx="10"/>
          </p:nvPr>
        </p:nvSpPr>
        <p:spPr/>
        <p:txBody>
          <a:bodyPr/>
          <a:lstStyle>
            <a:lvl1pPr>
              <a:defRPr/>
            </a:lvl1pPr>
          </a:lstStyle>
          <a:p>
            <a:pPr>
              <a:defRPr/>
            </a:pPr>
            <a:endParaRPr lang="ru-RU"/>
          </a:p>
        </p:txBody>
      </p:sp>
      <p:sp>
        <p:nvSpPr>
          <p:cNvPr id="8" name="Rectangle 25"/>
          <p:cNvSpPr>
            <a:spLocks noGrp="1" noChangeArrowheads="1"/>
          </p:cNvSpPr>
          <p:nvPr>
            <p:ph type="ftr" sz="quarter" idx="11"/>
          </p:nvPr>
        </p:nvSpPr>
        <p:spPr/>
        <p:txBody>
          <a:bodyPr/>
          <a:lstStyle>
            <a:lvl1pPr>
              <a:defRPr/>
            </a:lvl1pPr>
          </a:lstStyle>
          <a:p>
            <a:pPr>
              <a:defRPr/>
            </a:pPr>
            <a:endParaRPr lang="ru-RU"/>
          </a:p>
        </p:txBody>
      </p:sp>
      <p:sp>
        <p:nvSpPr>
          <p:cNvPr id="9" name="Rectangle 26"/>
          <p:cNvSpPr>
            <a:spLocks noGrp="1" noChangeArrowheads="1"/>
          </p:cNvSpPr>
          <p:nvPr>
            <p:ph type="sldNum" sz="quarter" idx="12"/>
          </p:nvPr>
        </p:nvSpPr>
        <p:spPr/>
        <p:txBody>
          <a:bodyPr/>
          <a:lstStyle>
            <a:lvl1pPr>
              <a:defRPr/>
            </a:lvl1pPr>
          </a:lstStyle>
          <a:p>
            <a:pPr>
              <a:defRPr/>
            </a:pPr>
            <a:fld id="{5C3B0E13-C0AD-4FEA-B169-4925F24A0FA7}" type="slidenum">
              <a:rPr lang="ru-RU"/>
              <a:pPr>
                <a:defRPr/>
              </a:pPr>
              <a:t>‹#›</a:t>
            </a:fld>
            <a:endParaRPr lang="ru-RU"/>
          </a:p>
        </p:txBody>
      </p:sp>
    </p:spTree>
  </p:cSld>
  <p:clrMapOvr>
    <a:masterClrMapping/>
  </p:clrMapOvr>
  <p:transition spd="med" advClick="0" advTm="10000">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cSld name="Заголовок, 2 маленьких объекта и 1 большой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39243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half" idx="3"/>
          </p:nvPr>
        </p:nvSpPr>
        <p:spPr>
          <a:xfrm>
            <a:off x="4648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24"/>
          <p:cNvSpPr>
            <a:spLocks noGrp="1" noChangeArrowheads="1"/>
          </p:cNvSpPr>
          <p:nvPr>
            <p:ph type="dt" sz="half" idx="10"/>
          </p:nvPr>
        </p:nvSpPr>
        <p:spPr/>
        <p:txBody>
          <a:bodyPr/>
          <a:lstStyle>
            <a:lvl1pPr>
              <a:defRPr/>
            </a:lvl1pPr>
          </a:lstStyle>
          <a:p>
            <a:pPr>
              <a:defRPr/>
            </a:pPr>
            <a:endParaRPr lang="ru-RU"/>
          </a:p>
        </p:txBody>
      </p:sp>
      <p:sp>
        <p:nvSpPr>
          <p:cNvPr id="7" name="Rectangle 25"/>
          <p:cNvSpPr>
            <a:spLocks noGrp="1" noChangeArrowheads="1"/>
          </p:cNvSpPr>
          <p:nvPr>
            <p:ph type="ftr" sz="quarter" idx="11"/>
          </p:nvPr>
        </p:nvSpPr>
        <p:spPr/>
        <p:txBody>
          <a:bodyPr/>
          <a:lstStyle>
            <a:lvl1pPr>
              <a:defRPr/>
            </a:lvl1pPr>
          </a:lstStyle>
          <a:p>
            <a:pPr>
              <a:defRPr/>
            </a:pPr>
            <a:endParaRPr lang="ru-RU"/>
          </a:p>
        </p:txBody>
      </p:sp>
      <p:sp>
        <p:nvSpPr>
          <p:cNvPr id="8" name="Rectangle 26"/>
          <p:cNvSpPr>
            <a:spLocks noGrp="1" noChangeArrowheads="1"/>
          </p:cNvSpPr>
          <p:nvPr>
            <p:ph type="sldNum" sz="quarter" idx="12"/>
          </p:nvPr>
        </p:nvSpPr>
        <p:spPr/>
        <p:txBody>
          <a:bodyPr/>
          <a:lstStyle>
            <a:lvl1pPr>
              <a:defRPr/>
            </a:lvl1pPr>
          </a:lstStyle>
          <a:p>
            <a:pPr>
              <a:defRPr/>
            </a:pPr>
            <a:fld id="{84CB67A6-5A9C-44CC-B3BE-57D41A0F2A77}" type="slidenum">
              <a:rPr lang="ru-RU"/>
              <a:pPr>
                <a:defRPr/>
              </a:pPr>
              <a:t>‹#›</a:t>
            </a:fld>
            <a:endParaRPr lang="ru-RU"/>
          </a:p>
        </p:txBody>
      </p:sp>
    </p:spTree>
  </p:cSld>
  <p:clrMapOvr>
    <a:masterClrMapping/>
  </p:clrMapOvr>
  <p:transition spd="med" advClick="0" advTm="10000">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39243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648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24"/>
          <p:cNvSpPr>
            <a:spLocks noGrp="1" noChangeArrowheads="1"/>
          </p:cNvSpPr>
          <p:nvPr>
            <p:ph type="dt" sz="half" idx="10"/>
          </p:nvPr>
        </p:nvSpPr>
        <p:spPr/>
        <p:txBody>
          <a:bodyPr/>
          <a:lstStyle>
            <a:lvl1pPr>
              <a:defRPr/>
            </a:lvl1pPr>
          </a:lstStyle>
          <a:p>
            <a:pPr>
              <a:defRPr/>
            </a:pPr>
            <a:endParaRPr lang="ru-RU"/>
          </a:p>
        </p:txBody>
      </p:sp>
      <p:sp>
        <p:nvSpPr>
          <p:cNvPr id="7" name="Rectangle 25"/>
          <p:cNvSpPr>
            <a:spLocks noGrp="1" noChangeArrowheads="1"/>
          </p:cNvSpPr>
          <p:nvPr>
            <p:ph type="ftr" sz="quarter" idx="11"/>
          </p:nvPr>
        </p:nvSpPr>
        <p:spPr/>
        <p:txBody>
          <a:bodyPr/>
          <a:lstStyle>
            <a:lvl1pPr>
              <a:defRPr/>
            </a:lvl1pPr>
          </a:lstStyle>
          <a:p>
            <a:pPr>
              <a:defRPr/>
            </a:pPr>
            <a:endParaRPr lang="ru-RU"/>
          </a:p>
        </p:txBody>
      </p:sp>
      <p:sp>
        <p:nvSpPr>
          <p:cNvPr id="8" name="Rectangle 26"/>
          <p:cNvSpPr>
            <a:spLocks noGrp="1" noChangeArrowheads="1"/>
          </p:cNvSpPr>
          <p:nvPr>
            <p:ph type="sldNum" sz="quarter" idx="12"/>
          </p:nvPr>
        </p:nvSpPr>
        <p:spPr/>
        <p:txBody>
          <a:bodyPr/>
          <a:lstStyle>
            <a:lvl1pPr>
              <a:defRPr/>
            </a:lvl1pPr>
          </a:lstStyle>
          <a:p>
            <a:pPr>
              <a:defRPr/>
            </a:pPr>
            <a:fld id="{1E7B7993-E8EC-4C30-9B80-5DAEBBCF598F}" type="slidenum">
              <a:rPr lang="ru-RU"/>
              <a:pPr>
                <a:defRPr/>
              </a:pPr>
              <a:t>‹#›</a:t>
            </a:fld>
            <a:endParaRPr lang="ru-RU"/>
          </a:p>
        </p:txBody>
      </p:sp>
    </p:spTree>
  </p:cSld>
  <p:clrMapOvr>
    <a:masterClrMapping/>
  </p:clrMapOvr>
  <p:transition spd="med" advClick="0" advTm="10000">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29.10.2015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29.10.2015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29.10.2015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29.10.2015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29.10.2015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ru.wikipedia.org/wiki/%D0%9F%D1%80%D0%B8%D0%BC%D0%BE%D1%80%D1%81%D0%BA%D0%B8%D0%B9_%D0%BA%D1%80%D0%B0%D0%B9" TargetMode="External"/><Relationship Id="rId3" Type="http://schemas.openxmlformats.org/officeDocument/2006/relationships/hyperlink" Target="http://ru.wikipedia.org/wiki/%D0%94%D0%B0%D0%BB%D1%8C%D0%BD%D0%B8%D0%B9_%D0%92%D0%BE%D1%81%D1%82%D0%BE%D0%BA_%D0%A0%D0%BE%D1%81%D1%81%D0%B8%D0%B8" TargetMode="External"/><Relationship Id="rId7" Type="http://schemas.openxmlformats.org/officeDocument/2006/relationships/hyperlink" Target="http://ru.wikipedia.org/wiki/%D0%94%D0%B0%D0%BB%D1%8C%D0%BD%D0%B5%D0%B2%D0%BE%D1%81%D1%82%D0%BE%D1%87%D0%BD%D1%8B%D0%B9_%D0%BA%D1%80%D0%B0%D0%B9" TargetMode="External"/><Relationship Id="rId2" Type="http://schemas.openxmlformats.org/officeDocument/2006/relationships/hyperlink" Target="http://ru.wikipedia.org/wiki/%D0%A0%D0%BE%D1%81%D1%81%D0%B8%D1%8F" TargetMode="External"/><Relationship Id="rId1" Type="http://schemas.openxmlformats.org/officeDocument/2006/relationships/slideLayout" Target="../slideLayouts/slideLayout2.xml"/><Relationship Id="rId6" Type="http://schemas.openxmlformats.org/officeDocument/2006/relationships/hyperlink" Target="http://ru.wikipedia.org/wiki/%D0%A1%D0%A1%D0%A1%D0%A0" TargetMode="External"/><Relationship Id="rId5" Type="http://schemas.openxmlformats.org/officeDocument/2006/relationships/hyperlink" Target="http://ru.wikipedia.org/wiki/1938_%D0%B3%D0%BE%D0%B4" TargetMode="External"/><Relationship Id="rId4" Type="http://schemas.openxmlformats.org/officeDocument/2006/relationships/hyperlink" Target="http://ru.wikipedia.org/wiki/20_%D0%BE%D0%BA%D1%82%D1%8F%D0%B1%D1%80%D1%8F" TargetMode="External"/><Relationship Id="rId9" Type="http://schemas.openxmlformats.org/officeDocument/2006/relationships/image" Target="../media/image1.gif"/></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ru.wikipedia.org/wiki/%D0%98%D0%B7%D0%BE%D0%B1%D1%80%D0%B0%D0%B6%D0%B5%D0%BD%D0%B8%D0%B5:Coat_of_Arms_of_Khabarovsky_kray_(N2).png" TargetMode="External"/><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1" y="260648"/>
            <a:ext cx="8219017" cy="5904656"/>
          </a:xfrm>
        </p:spPr>
        <p:txBody>
          <a:bodyPr rtlCol="0">
            <a:normAutofit/>
          </a:bodyPr>
          <a:lstStyle/>
          <a:p>
            <a:pPr eaLnBrk="1" fontAlgn="auto" hangingPunct="1">
              <a:spcAft>
                <a:spcPts val="0"/>
              </a:spcAft>
              <a:defRPr/>
            </a:pPr>
            <a:r>
              <a:rPr lang="ru-RU" sz="5400" b="1" i="1" dirty="0" smtClean="0">
                <a:solidFill>
                  <a:schemeClr val="accent3">
                    <a:lumMod val="50000"/>
                  </a:schemeClr>
                </a:solidFill>
                <a:latin typeface="Bookman Old Style" pitchFamily="18" charset="0"/>
              </a:rPr>
              <a:t>Хабаровскому краю </a:t>
            </a:r>
            <a:r>
              <a:rPr lang="ru-RU" sz="8000" b="1" i="1" dirty="0" smtClean="0">
                <a:solidFill>
                  <a:schemeClr val="accent3">
                    <a:lumMod val="50000"/>
                  </a:schemeClr>
                </a:solidFill>
              </a:rPr>
              <a:t/>
            </a:r>
            <a:br>
              <a:rPr lang="ru-RU" sz="8000" b="1" i="1" dirty="0" smtClean="0">
                <a:solidFill>
                  <a:schemeClr val="accent3">
                    <a:lumMod val="50000"/>
                  </a:schemeClr>
                </a:solidFill>
              </a:rPr>
            </a:br>
            <a:r>
              <a:rPr lang="ru-RU" sz="8000" b="1" i="1" dirty="0" smtClean="0">
                <a:solidFill>
                  <a:schemeClr val="accent3">
                    <a:lumMod val="50000"/>
                  </a:schemeClr>
                </a:solidFill>
              </a:rPr>
              <a:t>77  </a:t>
            </a:r>
            <a:r>
              <a:rPr lang="ru-RU" sz="8000" b="1" i="1" dirty="0" smtClean="0">
                <a:solidFill>
                  <a:schemeClr val="accent3">
                    <a:lumMod val="50000"/>
                  </a:schemeClr>
                </a:solidFill>
              </a:rPr>
              <a:t>лет</a:t>
            </a:r>
            <a:br>
              <a:rPr lang="ru-RU" sz="8000" b="1" i="1" dirty="0" smtClean="0">
                <a:solidFill>
                  <a:schemeClr val="accent3">
                    <a:lumMod val="50000"/>
                  </a:schemeClr>
                </a:solidFill>
              </a:rPr>
            </a:br>
            <a:r>
              <a:rPr lang="ru-RU" sz="8000" b="1" i="1" dirty="0">
                <a:solidFill>
                  <a:schemeClr val="accent3">
                    <a:lumMod val="50000"/>
                  </a:schemeClr>
                </a:solidFill>
              </a:rPr>
              <a:t/>
            </a:r>
            <a:br>
              <a:rPr lang="ru-RU" sz="8000" b="1" i="1" dirty="0">
                <a:solidFill>
                  <a:schemeClr val="accent3">
                    <a:lumMod val="50000"/>
                  </a:schemeClr>
                </a:solidFill>
              </a:rPr>
            </a:br>
            <a:r>
              <a:rPr lang="ru-RU" sz="3600" b="1" i="1" dirty="0" smtClean="0">
                <a:solidFill>
                  <a:schemeClr val="accent3">
                    <a:lumMod val="50000"/>
                  </a:schemeClr>
                </a:solidFill>
              </a:rPr>
              <a:t>Подготовили: </a:t>
            </a:r>
            <a:r>
              <a:rPr lang="ru-RU" sz="3600" b="1" i="1" dirty="0" err="1" smtClean="0">
                <a:solidFill>
                  <a:schemeClr val="accent3">
                    <a:lumMod val="50000"/>
                  </a:schemeClr>
                </a:solidFill>
              </a:rPr>
              <a:t>Попикова</a:t>
            </a:r>
            <a:r>
              <a:rPr lang="ru-RU" sz="3600" b="1" i="1" dirty="0" smtClean="0">
                <a:solidFill>
                  <a:schemeClr val="accent3">
                    <a:lumMod val="50000"/>
                  </a:schemeClr>
                </a:solidFill>
              </a:rPr>
              <a:t> Н.А</a:t>
            </a:r>
            <a:br>
              <a:rPr lang="ru-RU" sz="3600" b="1" i="1" dirty="0" smtClean="0">
                <a:solidFill>
                  <a:schemeClr val="accent3">
                    <a:lumMod val="50000"/>
                  </a:schemeClr>
                </a:solidFill>
              </a:rPr>
            </a:br>
            <a:r>
              <a:rPr lang="ru-RU" sz="3600" b="1" i="1" dirty="0" smtClean="0">
                <a:solidFill>
                  <a:schemeClr val="accent3">
                    <a:lumMod val="50000"/>
                  </a:schemeClr>
                </a:solidFill>
              </a:rPr>
              <a:t>                      Янина Т.С.</a:t>
            </a:r>
            <a:endParaRPr lang="ru-RU" sz="8000" b="1" i="1" dirty="0" smtClean="0">
              <a:solidFill>
                <a:schemeClr val="accent3">
                  <a:lumMod val="50000"/>
                </a:schemeClr>
              </a:solidFill>
            </a:endParaRPr>
          </a:p>
        </p:txBody>
      </p:sp>
    </p:spTree>
  </p:cSld>
  <p:clrMapOvr>
    <a:masterClrMapping/>
  </p:clrMapOvr>
  <p:transition spd="slow" advClick="0" advTm="10000">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iterate type="lt">
                                    <p:tmPct val="0"/>
                                  </p:iterate>
                                  <p:childTnLst>
                                    <p:set>
                                      <p:cBhvr>
                                        <p:cTn id="6" dur="1" fill="hold">
                                          <p:stCondLst>
                                            <p:cond delay="0"/>
                                          </p:stCondLst>
                                        </p:cTn>
                                        <p:tgtEl>
                                          <p:spTgt spid="2050"/>
                                        </p:tgtEl>
                                        <p:attrNameLst>
                                          <p:attrName>style.visibility</p:attrName>
                                        </p:attrNameLst>
                                      </p:cBhvr>
                                      <p:to>
                                        <p:strVal val="visible"/>
                                      </p:to>
                                    </p:set>
                                    <p:animEffect transition="in" filter="wedg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6000" dirty="0">
                <a:solidFill>
                  <a:srgbClr val="3813AD"/>
                </a:solidFill>
                <a:latin typeface="Times New Roman" pitchFamily="18" charset="0"/>
                <a:cs typeface="Times New Roman" pitchFamily="18" charset="0"/>
              </a:rPr>
              <a:t>7</a:t>
            </a:r>
            <a:r>
              <a:rPr lang="ru-RU" sz="5400" dirty="0">
                <a:solidFill>
                  <a:srgbClr val="3813AD"/>
                </a:solidFill>
                <a:latin typeface="Times New Roman" pitchFamily="18" charset="0"/>
                <a:cs typeface="Times New Roman" pitchFamily="18" charset="0"/>
              </a:rPr>
              <a:t> </a:t>
            </a:r>
            <a:r>
              <a:rPr lang="ru-RU" sz="4900" dirty="0">
                <a:solidFill>
                  <a:srgbClr val="3813AD"/>
                </a:solidFill>
                <a:latin typeface="Times New Roman" pitchFamily="18" charset="0"/>
                <a:cs typeface="Times New Roman" pitchFamily="18" charset="0"/>
              </a:rPr>
              <a:t>ЧУДЕС</a:t>
            </a:r>
            <a:r>
              <a:rPr lang="ru-RU" sz="6000" dirty="0">
                <a:solidFill>
                  <a:srgbClr val="3813AD"/>
                </a:solidFill>
                <a:latin typeface="Times New Roman" pitchFamily="18" charset="0"/>
                <a:cs typeface="Times New Roman" pitchFamily="18" charset="0"/>
              </a:rPr>
              <a:t> </a:t>
            </a:r>
            <a:r>
              <a:rPr lang="ru-RU" sz="4900" dirty="0">
                <a:solidFill>
                  <a:srgbClr val="3813AD"/>
                </a:solidFill>
                <a:latin typeface="Times New Roman" pitchFamily="18" charset="0"/>
                <a:cs typeface="Times New Roman" pitchFamily="18" charset="0"/>
              </a:rPr>
              <a:t/>
            </a:r>
            <a:br>
              <a:rPr lang="ru-RU" sz="4900" dirty="0">
                <a:solidFill>
                  <a:srgbClr val="3813AD"/>
                </a:solidFill>
                <a:latin typeface="Times New Roman" pitchFamily="18" charset="0"/>
                <a:cs typeface="Times New Roman" pitchFamily="18" charset="0"/>
              </a:rPr>
            </a:br>
            <a:r>
              <a:rPr lang="ru-RU" sz="4900" dirty="0">
                <a:solidFill>
                  <a:srgbClr val="3813AD"/>
                </a:solidFill>
                <a:latin typeface="Times New Roman" pitchFamily="18" charset="0"/>
                <a:cs typeface="Times New Roman" pitchFamily="18" charset="0"/>
              </a:rPr>
              <a:t>ХАБАРОВСКОГО КРАЯ</a:t>
            </a:r>
            <a:endParaRPr lang="ru-RU" sz="4000" dirty="0">
              <a:solidFill>
                <a:srgbClr val="3813AD"/>
              </a:solidFill>
            </a:endParaRPr>
          </a:p>
        </p:txBody>
      </p:sp>
      <p:pic>
        <p:nvPicPr>
          <p:cNvPr id="2050" name="Picture 2" descr="C:\Users\Николай77\Desktop\Новая папка\amur_most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58" y="2285992"/>
            <a:ext cx="4257675" cy="43204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5400" y="1844824"/>
            <a:ext cx="3672408" cy="461665"/>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Мост через р. Амур</a:t>
            </a:r>
            <a:endParaRPr lang="ru-RU" sz="2400" dirty="0">
              <a:latin typeface="Times New Roman" pitchFamily="18" charset="0"/>
              <a:cs typeface="Times New Roman" pitchFamily="18" charset="0"/>
            </a:endParaRPr>
          </a:p>
        </p:txBody>
      </p:sp>
      <p:sp>
        <p:nvSpPr>
          <p:cNvPr id="7" name="Прямоугольник 6"/>
          <p:cNvSpPr/>
          <p:nvPr/>
        </p:nvSpPr>
        <p:spPr>
          <a:xfrm>
            <a:off x="4572000" y="2714620"/>
            <a:ext cx="4572000" cy="923330"/>
          </a:xfrm>
          <a:prstGeom prst="rect">
            <a:avLst/>
          </a:prstGeom>
        </p:spPr>
        <p:txBody>
          <a:bodyPr>
            <a:spAutoFit/>
          </a:bodyPr>
          <a:lstStyle/>
          <a:p>
            <a:r>
              <a:rPr lang="ru-RU" i="1" dirty="0" smtClean="0"/>
              <a:t>конструкция получила золотую медаль на Парижской выставке вместе с Эйфелевой башней</a:t>
            </a:r>
            <a:endParaRPr lang="ru-RU" dirty="0"/>
          </a:p>
        </p:txBody>
      </p:sp>
    </p:spTree>
    <p:extLst>
      <p:ext uri="{BB962C8B-B14F-4D97-AF65-F5344CB8AC3E}">
        <p14:creationId xmlns:p14="http://schemas.microsoft.com/office/powerpoint/2010/main" val="3148993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357166"/>
            <a:ext cx="8215370" cy="2031325"/>
          </a:xfrm>
          <a:prstGeom prst="rect">
            <a:avLst/>
          </a:prstGeom>
        </p:spPr>
        <p:txBody>
          <a:bodyPr wrap="square">
            <a:spAutoFit/>
          </a:bodyPr>
          <a:lstStyle/>
          <a:p>
            <a:r>
              <a:rPr lang="ru-RU" dirty="0" smtClean="0"/>
              <a:t>Мост через реку Амур под Хабаровском является и по настоящее время не только крупнейшим на Транссибе, но и самым большим мостовым переходом в нашей стране. Поистине "Амурским чудом" называют это грандиозное и величественное сооружение, длина которого составляет 2,6 км, пролеты моста - длиной по 127 м. Амурский мост ("Царский мост") соединил не только два противоположные берега Амура, но это и "венец Транссиба, последняя точка в истории строительства Великого Сибирского пути".</a:t>
            </a:r>
            <a:endParaRPr lang="ru-RU" dirty="0"/>
          </a:p>
        </p:txBody>
      </p:sp>
      <p:pic>
        <p:nvPicPr>
          <p:cNvPr id="58370" name="Picture 2" descr="&amp;Acy;&amp;mcy;&amp;ucy;&amp;rcy;&amp;scy;&amp;kcy;&amp;icy;&amp;jcy; &amp;mcy;&amp;ocy;&amp;scy;&amp;tcy;"/>
          <p:cNvPicPr>
            <a:picLocks noChangeAspect="1" noChangeArrowheads="1"/>
          </p:cNvPicPr>
          <p:nvPr/>
        </p:nvPicPr>
        <p:blipFill>
          <a:blip r:embed="rId2" cstate="print"/>
          <a:srcRect/>
          <a:stretch>
            <a:fillRect/>
          </a:stretch>
        </p:blipFill>
        <p:spPr bwMode="auto">
          <a:xfrm>
            <a:off x="285720" y="2357430"/>
            <a:ext cx="4267200" cy="3200401"/>
          </a:xfrm>
          <a:prstGeom prst="rect">
            <a:avLst/>
          </a:prstGeom>
          <a:noFill/>
        </p:spPr>
      </p:pic>
      <p:pic>
        <p:nvPicPr>
          <p:cNvPr id="58372" name="Picture 4" descr="&amp;Acy;&amp;mcy;&amp;ucy;&amp;rcy;&amp;scy;&amp;kcy;&amp;icy;&amp;jcy; &amp;mcy;&amp;ocy;&amp;scy;&amp;tcy;"/>
          <p:cNvPicPr>
            <a:picLocks noChangeAspect="1" noChangeArrowheads="1"/>
          </p:cNvPicPr>
          <p:nvPr/>
        </p:nvPicPr>
        <p:blipFill>
          <a:blip r:embed="rId3" cstate="print"/>
          <a:srcRect/>
          <a:stretch>
            <a:fillRect/>
          </a:stretch>
        </p:blipFill>
        <p:spPr bwMode="auto">
          <a:xfrm>
            <a:off x="4572000" y="2500306"/>
            <a:ext cx="4267200" cy="2905125"/>
          </a:xfrm>
          <a:prstGeom prst="rect">
            <a:avLst/>
          </a:prstGeom>
          <a:noFill/>
        </p:spPr>
      </p:pic>
      <p:sp>
        <p:nvSpPr>
          <p:cNvPr id="6" name="Прямоугольник 5"/>
          <p:cNvSpPr/>
          <p:nvPr/>
        </p:nvSpPr>
        <p:spPr>
          <a:xfrm>
            <a:off x="1142976" y="5703838"/>
            <a:ext cx="7572428" cy="1477328"/>
          </a:xfrm>
          <a:prstGeom prst="rect">
            <a:avLst/>
          </a:prstGeom>
        </p:spPr>
        <p:txBody>
          <a:bodyPr wrap="square">
            <a:spAutoFit/>
          </a:bodyPr>
          <a:lstStyle/>
          <a:p>
            <a:r>
              <a:rPr lang="ru-RU" dirty="0" smtClean="0"/>
              <a:t>"Амурское чудо XX века" - так назвали железнодорожный мост, построенный около г. Хабаровска в 1916 г. его современники. Тогда он был самым крупным мостом в Старом Свете, с длиной 2600 м.</a:t>
            </a:r>
          </a:p>
          <a:p>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6000" dirty="0">
                <a:solidFill>
                  <a:srgbClr val="3813AD"/>
                </a:solidFill>
                <a:latin typeface="Times New Roman" pitchFamily="18" charset="0"/>
                <a:cs typeface="Times New Roman" pitchFamily="18" charset="0"/>
              </a:rPr>
              <a:t>7</a:t>
            </a:r>
            <a:r>
              <a:rPr lang="ru-RU" sz="5400" dirty="0">
                <a:solidFill>
                  <a:srgbClr val="3813AD"/>
                </a:solidFill>
                <a:latin typeface="Times New Roman" pitchFamily="18" charset="0"/>
                <a:cs typeface="Times New Roman" pitchFamily="18" charset="0"/>
              </a:rPr>
              <a:t> </a:t>
            </a:r>
            <a:r>
              <a:rPr lang="ru-RU" sz="4900" dirty="0">
                <a:solidFill>
                  <a:srgbClr val="3813AD"/>
                </a:solidFill>
                <a:latin typeface="Times New Roman" pitchFamily="18" charset="0"/>
                <a:cs typeface="Times New Roman" pitchFamily="18" charset="0"/>
              </a:rPr>
              <a:t>ЧУДЕС</a:t>
            </a:r>
            <a:r>
              <a:rPr lang="ru-RU" sz="6000" dirty="0">
                <a:solidFill>
                  <a:srgbClr val="3813AD"/>
                </a:solidFill>
                <a:latin typeface="Times New Roman" pitchFamily="18" charset="0"/>
                <a:cs typeface="Times New Roman" pitchFamily="18" charset="0"/>
              </a:rPr>
              <a:t> </a:t>
            </a:r>
            <a:r>
              <a:rPr lang="ru-RU" sz="4900" dirty="0">
                <a:solidFill>
                  <a:srgbClr val="3813AD"/>
                </a:solidFill>
                <a:latin typeface="Times New Roman" pitchFamily="18" charset="0"/>
                <a:cs typeface="Times New Roman" pitchFamily="18" charset="0"/>
              </a:rPr>
              <a:t/>
            </a:r>
            <a:br>
              <a:rPr lang="ru-RU" sz="4900" dirty="0">
                <a:solidFill>
                  <a:srgbClr val="3813AD"/>
                </a:solidFill>
                <a:latin typeface="Times New Roman" pitchFamily="18" charset="0"/>
                <a:cs typeface="Times New Roman" pitchFamily="18" charset="0"/>
              </a:rPr>
            </a:br>
            <a:r>
              <a:rPr lang="ru-RU" sz="4900" dirty="0">
                <a:solidFill>
                  <a:srgbClr val="3813AD"/>
                </a:solidFill>
                <a:latin typeface="Times New Roman" pitchFamily="18" charset="0"/>
                <a:cs typeface="Times New Roman" pitchFamily="18" charset="0"/>
              </a:rPr>
              <a:t>ХАБАРОВСКОГО КРАЯ</a:t>
            </a:r>
            <a:endParaRPr lang="ru-RU" sz="4000" dirty="0">
              <a:solidFill>
                <a:srgbClr val="3813AD"/>
              </a:solidFill>
            </a:endParaRPr>
          </a:p>
        </p:txBody>
      </p:sp>
      <p:pic>
        <p:nvPicPr>
          <p:cNvPr id="2051" name="Picture 3" descr="C:\Users\Николай77\Desktop\Новая папка\amut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581905"/>
            <a:ext cx="4067944" cy="43673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633864" y="6160640"/>
            <a:ext cx="2376264" cy="461665"/>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озеро </a:t>
            </a:r>
            <a:r>
              <a:rPr lang="ru-RU" sz="2400" dirty="0" err="1" smtClean="0">
                <a:latin typeface="Times New Roman" pitchFamily="18" charset="0"/>
                <a:cs typeface="Times New Roman" pitchFamily="18" charset="0"/>
              </a:rPr>
              <a:t>Амут</a:t>
            </a:r>
            <a:endParaRPr lang="ru-RU" dirty="0">
              <a:latin typeface="Times New Roman" pitchFamily="18" charset="0"/>
              <a:cs typeface="Times New Roman" pitchFamily="18" charset="0"/>
            </a:endParaRPr>
          </a:p>
        </p:txBody>
      </p:sp>
      <p:sp>
        <p:nvSpPr>
          <p:cNvPr id="7" name="Прямоугольник 6"/>
          <p:cNvSpPr/>
          <p:nvPr/>
        </p:nvSpPr>
        <p:spPr>
          <a:xfrm>
            <a:off x="285720" y="1502688"/>
            <a:ext cx="4572000" cy="5355312"/>
          </a:xfrm>
          <a:prstGeom prst="rect">
            <a:avLst/>
          </a:prstGeom>
        </p:spPr>
        <p:txBody>
          <a:bodyPr>
            <a:spAutoFit/>
          </a:bodyPr>
          <a:lstStyle/>
          <a:p>
            <a:r>
              <a:rPr lang="ru-RU" dirty="0" smtClean="0"/>
              <a:t>Это уникальное горное озеро в Солнечном районе. Уникальность его прежде всего в том, что оно как бы "появилось ниоткуда": озеро неожиданно заметили и описали во время экспедиции, возможно, что оно образовалось совсем недавно, а может- миллионы лет назад (как озеро возникло, ученые не выяснили). </a:t>
            </a:r>
            <a:r>
              <a:rPr lang="ru-RU" dirty="0" err="1" smtClean="0"/>
              <a:t>Амут</a:t>
            </a:r>
            <a:r>
              <a:rPr lang="ru-RU" dirty="0" smtClean="0"/>
              <a:t> очень глубокий и напоминает Байкал в миниатюре. Вокруг озера уникальный микроклимат, туда приезжают лечиться, отдыхать, тренироваться (зимой там готовятся лыжники) и даже молиться (для представителей самых разных </a:t>
            </a:r>
            <a:r>
              <a:rPr lang="ru-RU" dirty="0" err="1" smtClean="0"/>
              <a:t>конфессий</a:t>
            </a:r>
            <a:r>
              <a:rPr lang="ru-RU" dirty="0" smtClean="0"/>
              <a:t> </a:t>
            </a:r>
            <a:r>
              <a:rPr lang="ru-RU" dirty="0" err="1" smtClean="0"/>
              <a:t>Амут</a:t>
            </a:r>
            <a:r>
              <a:rPr lang="ru-RU" dirty="0" smtClean="0"/>
              <a:t>- объект паломничества, они утверждают, что там невероятная концентрация благодати). Дно озера пока не изучено, и там может оказаться все что угодно.</a:t>
            </a:r>
            <a:endParaRPr lang="ru-RU" dirty="0"/>
          </a:p>
        </p:txBody>
      </p:sp>
    </p:spTree>
    <p:extLst>
      <p:ext uri="{BB962C8B-B14F-4D97-AF65-F5344CB8AC3E}">
        <p14:creationId xmlns:p14="http://schemas.microsoft.com/office/powerpoint/2010/main" val="3148993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260648"/>
            <a:ext cx="8260672" cy="1187151"/>
          </a:xfrm>
        </p:spPr>
        <p:txBody>
          <a:bodyPr>
            <a:normAutofit fontScale="90000"/>
          </a:bodyPr>
          <a:lstStyle/>
          <a:p>
            <a:r>
              <a:rPr lang="ru-RU" sz="6000" dirty="0">
                <a:solidFill>
                  <a:srgbClr val="3813AD"/>
                </a:solidFill>
                <a:latin typeface="Times New Roman" pitchFamily="18" charset="0"/>
                <a:cs typeface="Times New Roman" pitchFamily="18" charset="0"/>
              </a:rPr>
              <a:t>7</a:t>
            </a:r>
            <a:r>
              <a:rPr lang="ru-RU" sz="5400" dirty="0">
                <a:solidFill>
                  <a:srgbClr val="3813AD"/>
                </a:solidFill>
                <a:latin typeface="Times New Roman" pitchFamily="18" charset="0"/>
                <a:cs typeface="Times New Roman" pitchFamily="18" charset="0"/>
              </a:rPr>
              <a:t> </a:t>
            </a:r>
            <a:r>
              <a:rPr lang="ru-RU" sz="4900" dirty="0">
                <a:solidFill>
                  <a:srgbClr val="3813AD"/>
                </a:solidFill>
                <a:latin typeface="Times New Roman" pitchFamily="18" charset="0"/>
                <a:cs typeface="Times New Roman" pitchFamily="18" charset="0"/>
              </a:rPr>
              <a:t>ЧУДЕС</a:t>
            </a:r>
            <a:r>
              <a:rPr lang="ru-RU" sz="6000" dirty="0">
                <a:solidFill>
                  <a:srgbClr val="3813AD"/>
                </a:solidFill>
                <a:latin typeface="Times New Roman" pitchFamily="18" charset="0"/>
                <a:cs typeface="Times New Roman" pitchFamily="18" charset="0"/>
              </a:rPr>
              <a:t> </a:t>
            </a:r>
            <a:r>
              <a:rPr lang="ru-RU" sz="4900" dirty="0">
                <a:solidFill>
                  <a:srgbClr val="3813AD"/>
                </a:solidFill>
                <a:latin typeface="Times New Roman" pitchFamily="18" charset="0"/>
                <a:cs typeface="Times New Roman" pitchFamily="18" charset="0"/>
              </a:rPr>
              <a:t/>
            </a:r>
            <a:br>
              <a:rPr lang="ru-RU" sz="4900" dirty="0">
                <a:solidFill>
                  <a:srgbClr val="3813AD"/>
                </a:solidFill>
                <a:latin typeface="Times New Roman" pitchFamily="18" charset="0"/>
                <a:cs typeface="Times New Roman" pitchFamily="18" charset="0"/>
              </a:rPr>
            </a:br>
            <a:r>
              <a:rPr lang="ru-RU" sz="4900" dirty="0">
                <a:solidFill>
                  <a:srgbClr val="3813AD"/>
                </a:solidFill>
                <a:latin typeface="Times New Roman" pitchFamily="18" charset="0"/>
                <a:cs typeface="Times New Roman" pitchFamily="18" charset="0"/>
              </a:rPr>
              <a:t>ХАБАРОВСКОГО КРАЯ</a:t>
            </a:r>
            <a:endParaRPr lang="ru-RU" dirty="0">
              <a:solidFill>
                <a:srgbClr val="3813AD"/>
              </a:solidFill>
            </a:endParaRPr>
          </a:p>
        </p:txBody>
      </p:sp>
      <p:pic>
        <p:nvPicPr>
          <p:cNvPr id="3074" name="Picture 2" descr="C:\Users\Николай77\Desktop\Новая папка\sikachi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556792"/>
            <a:ext cx="4184078" cy="36724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33313" y="5805264"/>
            <a:ext cx="4184078" cy="461665"/>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Петроглифы </a:t>
            </a:r>
            <a:r>
              <a:rPr lang="ru-RU" sz="2400" dirty="0" err="1" smtClean="0">
                <a:latin typeface="Times New Roman" pitchFamily="18" charset="0"/>
                <a:cs typeface="Times New Roman" pitchFamily="18" charset="0"/>
              </a:rPr>
              <a:t>Сикачи</a:t>
            </a:r>
            <a:r>
              <a:rPr lang="ru-RU" sz="2400" dirty="0" smtClean="0">
                <a:latin typeface="Times New Roman" pitchFamily="18" charset="0"/>
                <a:cs typeface="Times New Roman" pitchFamily="18" charset="0"/>
              </a:rPr>
              <a:t> - </a:t>
            </a:r>
            <a:r>
              <a:rPr lang="ru-RU" sz="2400" dirty="0" err="1" smtClean="0">
                <a:latin typeface="Times New Roman" pitchFamily="18" charset="0"/>
                <a:cs typeface="Times New Roman" pitchFamily="18" charset="0"/>
              </a:rPr>
              <a:t>Аляна</a:t>
            </a:r>
            <a:endParaRPr lang="ru-RU" sz="2400" dirty="0">
              <a:latin typeface="Times New Roman" pitchFamily="18" charset="0"/>
              <a:cs typeface="Times New Roman" pitchFamily="18" charset="0"/>
            </a:endParaRPr>
          </a:p>
        </p:txBody>
      </p:sp>
      <p:sp>
        <p:nvSpPr>
          <p:cNvPr id="7" name="Прямоугольник 6"/>
          <p:cNvSpPr/>
          <p:nvPr/>
        </p:nvSpPr>
        <p:spPr>
          <a:xfrm>
            <a:off x="214282" y="2071678"/>
            <a:ext cx="4572000" cy="646331"/>
          </a:xfrm>
          <a:prstGeom prst="rect">
            <a:avLst/>
          </a:prstGeom>
        </p:spPr>
        <p:txBody>
          <a:bodyPr>
            <a:spAutoFit/>
          </a:bodyPr>
          <a:lstStyle/>
          <a:p>
            <a:r>
              <a:rPr lang="ru-RU" i="1" dirty="0" smtClean="0"/>
              <a:t>памятники древнейшей цивилизации, ровесники Египетских пирамид</a:t>
            </a:r>
            <a:endParaRPr lang="ru-RU" dirty="0"/>
          </a:p>
        </p:txBody>
      </p:sp>
    </p:spTree>
    <p:extLst>
      <p:ext uri="{BB962C8B-B14F-4D97-AF65-F5344CB8AC3E}">
        <p14:creationId xmlns:p14="http://schemas.microsoft.com/office/powerpoint/2010/main" val="40183631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335846"/>
            <a:ext cx="8358246" cy="3416320"/>
          </a:xfrm>
          <a:prstGeom prst="rect">
            <a:avLst/>
          </a:prstGeom>
        </p:spPr>
        <p:txBody>
          <a:bodyPr wrap="square">
            <a:spAutoFit/>
          </a:bodyPr>
          <a:lstStyle/>
          <a:p>
            <a:r>
              <a:rPr lang="ru-RU" dirty="0" smtClean="0"/>
              <a:t>Петроглифы - памятники древнего наскального искусства. Петроглифы </a:t>
            </a:r>
            <a:r>
              <a:rPr lang="ru-RU" dirty="0" err="1" smtClean="0"/>
              <a:t>Сикачи-Аляна</a:t>
            </a:r>
            <a:r>
              <a:rPr lang="ru-RU" dirty="0" smtClean="0"/>
              <a:t> расположены на больших базальтовых валунах вдоль правого берега р. Амур, у сел </a:t>
            </a:r>
            <a:r>
              <a:rPr lang="ru-RU" dirty="0" err="1" smtClean="0"/>
              <a:t>Сикачи-Алян</a:t>
            </a:r>
            <a:r>
              <a:rPr lang="ru-RU" dirty="0" smtClean="0"/>
              <a:t> и </a:t>
            </a:r>
            <a:r>
              <a:rPr lang="ru-RU" dirty="0" err="1" smtClean="0"/>
              <a:t>Малышево</a:t>
            </a:r>
            <a:r>
              <a:rPr lang="ru-RU" dirty="0" smtClean="0"/>
              <a:t> (Хабаровский район) в 70 км от Хабаровска. Они представляют из себя изображения масок, зверей, птиц, змей, лодок, лунок - ямок и концентрических кругов. Всего найдено около 300 рисунков, в настоящее время сохранилось не более 160. Рисунки выполнены каменным инструментом методом глубокой желобчатой выбивки и железным инструментом в стиле резной техники. Изображения относятся к эпохе мезолита, неолита, раннего железного века и раннего средневековья и датируются XII тыс. до н.э. — первой половиной I тыс. н.э. Первые научные описания и исследования петроглифов Нижнего Амура принадлежат Р. К. </a:t>
            </a:r>
            <a:r>
              <a:rPr lang="ru-RU" dirty="0" err="1" smtClean="0"/>
              <a:t>Мааку</a:t>
            </a:r>
            <a:r>
              <a:rPr lang="ru-RU" dirty="0" smtClean="0"/>
              <a:t>, обследовавшему долину р. Уссури в 1859 г. и Н. </a:t>
            </a:r>
            <a:r>
              <a:rPr lang="ru-RU" dirty="0" err="1" smtClean="0"/>
              <a:t>Альфтану</a:t>
            </a:r>
            <a:r>
              <a:rPr lang="ru-RU" dirty="0" smtClean="0"/>
              <a:t> (1894 г.).</a:t>
            </a:r>
            <a:endParaRPr lang="ru-RU" dirty="0"/>
          </a:p>
        </p:txBody>
      </p:sp>
      <p:pic>
        <p:nvPicPr>
          <p:cNvPr id="62466" name="Picture 2" descr="&amp;Pcy;&amp;iecy;&amp;tcy;&amp;rcy;&amp;ocy;&amp;gcy;&amp;lcy;&amp;icy;&amp;fcy;&amp;ycy; &amp;Scy;&amp;icy;&amp;kcy;&amp;acy;&amp;chcy;&amp;icy;-&amp;Acy;&amp;lcy;&amp;yacy;&amp;ncy;&amp;acy;"/>
          <p:cNvPicPr>
            <a:picLocks noChangeAspect="1" noChangeArrowheads="1"/>
          </p:cNvPicPr>
          <p:nvPr/>
        </p:nvPicPr>
        <p:blipFill>
          <a:blip r:embed="rId2" cstate="print"/>
          <a:srcRect/>
          <a:stretch>
            <a:fillRect/>
          </a:stretch>
        </p:blipFill>
        <p:spPr bwMode="auto">
          <a:xfrm>
            <a:off x="571472" y="3657599"/>
            <a:ext cx="4267200" cy="3200401"/>
          </a:xfrm>
          <a:prstGeom prst="rect">
            <a:avLst/>
          </a:prstGeom>
          <a:noFill/>
        </p:spPr>
      </p:pic>
      <p:pic>
        <p:nvPicPr>
          <p:cNvPr id="62468" name="Picture 4" descr="&amp;Pcy;&amp;iecy;&amp;tcy;&amp;rcy;&amp;ocy;&amp;gcy;&amp;lcy;&amp;icy;&amp;fcy;&amp;ycy; &amp;Scy;&amp;icy;&amp;kcy;&amp;acy;&amp;chcy;&amp;icy;-&amp;Acy;&amp;lcy;&amp;yacy;&amp;ncy;&amp;acy;"/>
          <p:cNvPicPr>
            <a:picLocks noChangeAspect="1" noChangeArrowheads="1"/>
          </p:cNvPicPr>
          <p:nvPr/>
        </p:nvPicPr>
        <p:blipFill>
          <a:blip r:embed="rId3" cstate="print"/>
          <a:srcRect/>
          <a:stretch>
            <a:fillRect/>
          </a:stretch>
        </p:blipFill>
        <p:spPr bwMode="auto">
          <a:xfrm>
            <a:off x="4876800" y="3657599"/>
            <a:ext cx="4267200" cy="320040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85728"/>
            <a:ext cx="8858280" cy="2585323"/>
          </a:xfrm>
          <a:prstGeom prst="rect">
            <a:avLst/>
          </a:prstGeom>
        </p:spPr>
        <p:txBody>
          <a:bodyPr wrap="square">
            <a:spAutoFit/>
          </a:bodyPr>
          <a:lstStyle/>
          <a:p>
            <a:r>
              <a:rPr lang="ru-RU" dirty="0" smtClean="0"/>
              <a:t>Предполагают, что люди начали их создавать на берегах Амура более 3000 лет назад. То есть амурские петроглифы это ровесники египетских пирамид. На одном из валунов найдено изображение лошади. Археологи говорят, что лошади водились около Амура только в ледниковый период. Это самый древний петроглиф. Несколько тысяч петроглифов разбросано по берегам реки Амур. До сих пор не все петроглифы известны. Многие унесены на дно паводковыми водами Амура, и поэтому их не успели зарисовать, но только видели. Некоторые перевернулись лицом вниз от напора льдин во время ледохода, и ни кто теперь не знает, какой перевёрнутый валун скрывает каменный лик.</a:t>
            </a:r>
            <a:endParaRPr lang="ru-RU" dirty="0"/>
          </a:p>
        </p:txBody>
      </p:sp>
      <p:pic>
        <p:nvPicPr>
          <p:cNvPr id="63490" name="Picture 2" descr="&amp;Pcy;&amp;iecy;&amp;tcy;&amp;rcy;&amp;ocy;&amp;gcy;&amp;lcy;&amp;icy;&amp;fcy;&amp;ycy; &amp;Scy;&amp;icy;&amp;kcy;&amp;acy;&amp;chcy;&amp;icy;-&amp;Acy;&amp;lcy;&amp;yacy;&amp;ncy;&amp;acy;"/>
          <p:cNvPicPr>
            <a:picLocks noChangeAspect="1" noChangeArrowheads="1"/>
          </p:cNvPicPr>
          <p:nvPr/>
        </p:nvPicPr>
        <p:blipFill>
          <a:blip r:embed="rId2" cstate="print"/>
          <a:srcRect/>
          <a:stretch>
            <a:fillRect/>
          </a:stretch>
        </p:blipFill>
        <p:spPr bwMode="auto">
          <a:xfrm>
            <a:off x="2500298" y="2857496"/>
            <a:ext cx="5572164" cy="385286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260648"/>
            <a:ext cx="8260672" cy="1187151"/>
          </a:xfrm>
        </p:spPr>
        <p:txBody>
          <a:bodyPr>
            <a:normAutofit fontScale="90000"/>
          </a:bodyPr>
          <a:lstStyle/>
          <a:p>
            <a:r>
              <a:rPr lang="ru-RU" sz="6000" dirty="0">
                <a:solidFill>
                  <a:srgbClr val="3813AD"/>
                </a:solidFill>
                <a:latin typeface="Times New Roman" pitchFamily="18" charset="0"/>
                <a:cs typeface="Times New Roman" pitchFamily="18" charset="0"/>
              </a:rPr>
              <a:t>7</a:t>
            </a:r>
            <a:r>
              <a:rPr lang="ru-RU" sz="5400" dirty="0">
                <a:solidFill>
                  <a:srgbClr val="3813AD"/>
                </a:solidFill>
                <a:latin typeface="Times New Roman" pitchFamily="18" charset="0"/>
                <a:cs typeface="Times New Roman" pitchFamily="18" charset="0"/>
              </a:rPr>
              <a:t> </a:t>
            </a:r>
            <a:r>
              <a:rPr lang="ru-RU" sz="4900" dirty="0">
                <a:solidFill>
                  <a:srgbClr val="3813AD"/>
                </a:solidFill>
                <a:latin typeface="Times New Roman" pitchFamily="18" charset="0"/>
                <a:cs typeface="Times New Roman" pitchFamily="18" charset="0"/>
              </a:rPr>
              <a:t>ЧУДЕС</a:t>
            </a:r>
            <a:r>
              <a:rPr lang="ru-RU" sz="6000" dirty="0">
                <a:solidFill>
                  <a:srgbClr val="3813AD"/>
                </a:solidFill>
                <a:latin typeface="Times New Roman" pitchFamily="18" charset="0"/>
                <a:cs typeface="Times New Roman" pitchFamily="18" charset="0"/>
              </a:rPr>
              <a:t> </a:t>
            </a:r>
            <a:r>
              <a:rPr lang="ru-RU" sz="4900" dirty="0">
                <a:solidFill>
                  <a:srgbClr val="3813AD"/>
                </a:solidFill>
                <a:latin typeface="Times New Roman" pitchFamily="18" charset="0"/>
                <a:cs typeface="Times New Roman" pitchFamily="18" charset="0"/>
              </a:rPr>
              <a:t/>
            </a:r>
            <a:br>
              <a:rPr lang="ru-RU" sz="4900" dirty="0">
                <a:solidFill>
                  <a:srgbClr val="3813AD"/>
                </a:solidFill>
                <a:latin typeface="Times New Roman" pitchFamily="18" charset="0"/>
                <a:cs typeface="Times New Roman" pitchFamily="18" charset="0"/>
              </a:rPr>
            </a:br>
            <a:r>
              <a:rPr lang="ru-RU" sz="4900" dirty="0">
                <a:solidFill>
                  <a:srgbClr val="3813AD"/>
                </a:solidFill>
                <a:latin typeface="Times New Roman" pitchFamily="18" charset="0"/>
                <a:cs typeface="Times New Roman" pitchFamily="18" charset="0"/>
              </a:rPr>
              <a:t>ХАБАРОВСКОГО КРАЯ</a:t>
            </a:r>
            <a:endParaRPr lang="ru-RU" dirty="0">
              <a:solidFill>
                <a:srgbClr val="3813AD"/>
              </a:solidFill>
            </a:endParaRPr>
          </a:p>
        </p:txBody>
      </p:sp>
      <p:pic>
        <p:nvPicPr>
          <p:cNvPr id="3075" name="Picture 3" descr="C:\Users\Николай77\Desktop\Новая папка\duse-alin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20" y="2571744"/>
            <a:ext cx="4572000" cy="40977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2499" y="1988840"/>
            <a:ext cx="3864136" cy="461665"/>
          </a:xfrm>
          <a:prstGeom prst="rect">
            <a:avLst/>
          </a:prstGeom>
          <a:noFill/>
        </p:spPr>
        <p:txBody>
          <a:bodyPr wrap="none" rtlCol="0">
            <a:spAutoFit/>
          </a:bodyPr>
          <a:lstStyle/>
          <a:p>
            <a:pPr algn="ctr"/>
            <a:r>
              <a:rPr lang="ru-RU" sz="2400" dirty="0" smtClean="0">
                <a:latin typeface="Times New Roman" pitchFamily="18" charset="0"/>
                <a:cs typeface="Times New Roman" pitchFamily="18" charset="0"/>
              </a:rPr>
              <a:t>Горное плато </a:t>
            </a:r>
            <a:r>
              <a:rPr lang="ru-RU" sz="2400" dirty="0" err="1" smtClean="0">
                <a:latin typeface="Times New Roman" pitchFamily="18" charset="0"/>
                <a:cs typeface="Times New Roman" pitchFamily="18" charset="0"/>
              </a:rPr>
              <a:t>Дуссэ</a:t>
            </a:r>
            <a:r>
              <a:rPr lang="ru-RU" sz="2400" dirty="0" smtClean="0">
                <a:latin typeface="Times New Roman" pitchFamily="18" charset="0"/>
                <a:cs typeface="Times New Roman" pitchFamily="18" charset="0"/>
              </a:rPr>
              <a:t> - </a:t>
            </a:r>
            <a:r>
              <a:rPr lang="ru-RU" sz="2400" dirty="0" err="1" smtClean="0">
                <a:latin typeface="Times New Roman" pitchFamily="18" charset="0"/>
                <a:cs typeface="Times New Roman" pitchFamily="18" charset="0"/>
              </a:rPr>
              <a:t>Алинь</a:t>
            </a:r>
            <a:endParaRPr lang="ru-RU" sz="2400" dirty="0">
              <a:latin typeface="Times New Roman" pitchFamily="18" charset="0"/>
              <a:cs typeface="Times New Roman" pitchFamily="18" charset="0"/>
            </a:endParaRPr>
          </a:p>
        </p:txBody>
      </p:sp>
      <p:sp>
        <p:nvSpPr>
          <p:cNvPr id="7" name="Прямоугольник 6"/>
          <p:cNvSpPr/>
          <p:nvPr/>
        </p:nvSpPr>
        <p:spPr>
          <a:xfrm>
            <a:off x="5214942" y="2928934"/>
            <a:ext cx="3714744" cy="1200329"/>
          </a:xfrm>
          <a:prstGeom prst="rect">
            <a:avLst/>
          </a:prstGeom>
        </p:spPr>
        <p:txBody>
          <a:bodyPr wrap="square">
            <a:spAutoFit/>
          </a:bodyPr>
          <a:lstStyle/>
          <a:p>
            <a:r>
              <a:rPr lang="ru-RU" i="1" dirty="0" smtClean="0"/>
              <a:t>горное плато среди тайги, затерянный мир, найденный хабаровскими путешественниками</a:t>
            </a:r>
            <a:endParaRPr lang="ru-RU" dirty="0"/>
          </a:p>
        </p:txBody>
      </p:sp>
    </p:spTree>
    <p:extLst>
      <p:ext uri="{BB962C8B-B14F-4D97-AF65-F5344CB8AC3E}">
        <p14:creationId xmlns:p14="http://schemas.microsoft.com/office/powerpoint/2010/main" val="4018363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7158" y="357166"/>
            <a:ext cx="8358246" cy="2308324"/>
          </a:xfrm>
          <a:prstGeom prst="rect">
            <a:avLst/>
          </a:prstGeom>
        </p:spPr>
        <p:txBody>
          <a:bodyPr wrap="square">
            <a:spAutoFit/>
          </a:bodyPr>
          <a:lstStyle/>
          <a:p>
            <a:r>
              <a:rPr lang="ru-RU" dirty="0" smtClean="0"/>
              <a:t>Хребет </a:t>
            </a:r>
            <a:r>
              <a:rPr lang="ru-RU" dirty="0" err="1" smtClean="0"/>
              <a:t>Дуссе-Алинь</a:t>
            </a:r>
            <a:r>
              <a:rPr lang="ru-RU" dirty="0" smtClean="0"/>
              <a:t> находится в самом центре Хабаровского края. Хребет уникален по своей красоте, необычности рельефа и обилию уникальных природных объектов. Горы имеют острые гребни и отвесные скалистые склоны. Здесь, на одном из самых высоких хребтов Приамурья, образовались редкой красоты горные озера. Жемчужиной </a:t>
            </a:r>
            <a:r>
              <a:rPr lang="ru-RU" dirty="0" err="1" smtClean="0"/>
              <a:t>Дуссе-Алиня</a:t>
            </a:r>
            <a:r>
              <a:rPr lang="ru-RU" dirty="0" smtClean="0"/>
              <a:t> является озеро Медвежье, расположенное на высоте 1600м. С трех сторон оно огорожено отвесными скалами высотой до 300 м! Озеро как бы залегло в «берлогу» среди этих скал, поэтому его назвали «Медвежьим». Не менее красиво и озеро «Горное».</a:t>
            </a:r>
            <a:endParaRPr lang="ru-RU" dirty="0"/>
          </a:p>
        </p:txBody>
      </p:sp>
      <p:pic>
        <p:nvPicPr>
          <p:cNvPr id="60418" name="Picture 2" descr="&amp;Dcy;&amp;ucy;&amp;scy;&amp;scy;&amp;ecy;-&amp;Acy;&amp;lcy;&amp;icy;&amp;ncy;&amp;softcy;"/>
          <p:cNvPicPr>
            <a:picLocks noChangeAspect="1" noChangeArrowheads="1"/>
          </p:cNvPicPr>
          <p:nvPr/>
        </p:nvPicPr>
        <p:blipFill>
          <a:blip r:embed="rId2" cstate="print"/>
          <a:srcRect/>
          <a:stretch>
            <a:fillRect/>
          </a:stretch>
        </p:blipFill>
        <p:spPr bwMode="auto">
          <a:xfrm>
            <a:off x="285720" y="2643182"/>
            <a:ext cx="3000396" cy="3200401"/>
          </a:xfrm>
          <a:prstGeom prst="rect">
            <a:avLst/>
          </a:prstGeom>
          <a:noFill/>
        </p:spPr>
      </p:pic>
      <p:sp>
        <p:nvSpPr>
          <p:cNvPr id="5" name="Прямоугольник 4"/>
          <p:cNvSpPr/>
          <p:nvPr/>
        </p:nvSpPr>
        <p:spPr>
          <a:xfrm>
            <a:off x="3643306" y="3000372"/>
            <a:ext cx="5500694" cy="2585323"/>
          </a:xfrm>
          <a:prstGeom prst="rect">
            <a:avLst/>
          </a:prstGeom>
        </p:spPr>
        <p:txBody>
          <a:bodyPr wrap="square">
            <a:spAutoFit/>
          </a:bodyPr>
          <a:lstStyle/>
          <a:p>
            <a:r>
              <a:rPr lang="ru-RU" dirty="0" smtClean="0"/>
              <a:t>Наиболее крупное из горных озер хребта – </a:t>
            </a:r>
            <a:r>
              <a:rPr lang="ru-RU" dirty="0" err="1" smtClean="0"/>
              <a:t>Корбохон</a:t>
            </a:r>
            <a:r>
              <a:rPr lang="ru-RU" dirty="0" smtClean="0"/>
              <a:t>, находится в верховьях одноименного ручья, притока Левой Буреи. Всевозможные легенды о нем до сих пор бытуют у местных жителей. Озеро кажется черной бездонной дырой. Более девяти месяцев в году оно покрыто льдом. Черный цвет воды предполагает большую глубину, однако замеры показали, что она не превышает 14м. </a:t>
            </a:r>
            <a:r>
              <a:rPr lang="ru-RU" dirty="0" err="1" smtClean="0"/>
              <a:t>Корбохон</a:t>
            </a:r>
            <a:r>
              <a:rPr lang="ru-RU" dirty="0" smtClean="0"/>
              <a:t> - один из самых глубоких горных водоемов бассейна Амура.</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260648"/>
            <a:ext cx="8260672" cy="1187151"/>
          </a:xfrm>
        </p:spPr>
        <p:txBody>
          <a:bodyPr>
            <a:normAutofit fontScale="90000"/>
          </a:bodyPr>
          <a:lstStyle/>
          <a:p>
            <a:r>
              <a:rPr lang="ru-RU" sz="6000" dirty="0">
                <a:solidFill>
                  <a:srgbClr val="3813AD"/>
                </a:solidFill>
                <a:latin typeface="Times New Roman" pitchFamily="18" charset="0"/>
                <a:cs typeface="Times New Roman" pitchFamily="18" charset="0"/>
              </a:rPr>
              <a:t>7</a:t>
            </a:r>
            <a:r>
              <a:rPr lang="ru-RU" sz="6600" dirty="0">
                <a:solidFill>
                  <a:srgbClr val="3813AD"/>
                </a:solidFill>
                <a:latin typeface="Times New Roman" pitchFamily="18" charset="0"/>
                <a:cs typeface="Times New Roman" pitchFamily="18" charset="0"/>
              </a:rPr>
              <a:t> </a:t>
            </a:r>
            <a:r>
              <a:rPr lang="ru-RU" sz="4900" dirty="0">
                <a:solidFill>
                  <a:srgbClr val="3813AD"/>
                </a:solidFill>
                <a:latin typeface="Times New Roman" pitchFamily="18" charset="0"/>
                <a:cs typeface="Times New Roman" pitchFamily="18" charset="0"/>
              </a:rPr>
              <a:t>ЧУДЕС</a:t>
            </a:r>
            <a:r>
              <a:rPr lang="ru-RU" sz="5300" dirty="0">
                <a:solidFill>
                  <a:srgbClr val="3813AD"/>
                </a:solidFill>
                <a:latin typeface="Times New Roman" pitchFamily="18" charset="0"/>
                <a:cs typeface="Times New Roman" pitchFamily="18" charset="0"/>
              </a:rPr>
              <a:t> </a:t>
            </a:r>
            <a:r>
              <a:rPr lang="ru-RU" sz="4900" dirty="0">
                <a:solidFill>
                  <a:srgbClr val="3813AD"/>
                </a:solidFill>
                <a:latin typeface="Times New Roman" pitchFamily="18" charset="0"/>
                <a:cs typeface="Times New Roman" pitchFamily="18" charset="0"/>
              </a:rPr>
              <a:t/>
            </a:r>
            <a:br>
              <a:rPr lang="ru-RU" sz="4900" dirty="0">
                <a:solidFill>
                  <a:srgbClr val="3813AD"/>
                </a:solidFill>
                <a:latin typeface="Times New Roman" pitchFamily="18" charset="0"/>
                <a:cs typeface="Times New Roman" pitchFamily="18" charset="0"/>
              </a:rPr>
            </a:br>
            <a:r>
              <a:rPr lang="ru-RU" sz="4900" dirty="0">
                <a:solidFill>
                  <a:srgbClr val="3813AD"/>
                </a:solidFill>
                <a:latin typeface="Times New Roman" pitchFamily="18" charset="0"/>
                <a:cs typeface="Times New Roman" pitchFamily="18" charset="0"/>
              </a:rPr>
              <a:t>ХАБАРОВСКОГО КРАЯ</a:t>
            </a:r>
            <a:endParaRPr lang="ru-RU" sz="2700" dirty="0">
              <a:solidFill>
                <a:srgbClr val="3813AD"/>
              </a:solidFill>
            </a:endParaRPr>
          </a:p>
        </p:txBody>
      </p:sp>
      <p:pic>
        <p:nvPicPr>
          <p:cNvPr id="4098" name="Picture 2" descr="C:\Users\Николай77\Desktop\Новая папка\amur_tiger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764432"/>
            <a:ext cx="7056784" cy="42568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43607" y="6160194"/>
            <a:ext cx="7056785" cy="461665"/>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АМУРСКИЙ ТИГР</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496504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57158" y="0"/>
            <a:ext cx="8429684" cy="1754326"/>
          </a:xfrm>
          <a:prstGeom prst="rect">
            <a:avLst/>
          </a:prstGeom>
        </p:spPr>
        <p:txBody>
          <a:bodyPr wrap="square">
            <a:spAutoFit/>
          </a:bodyPr>
          <a:lstStyle/>
          <a:p>
            <a:r>
              <a:rPr lang="ru-RU" dirty="0" smtClean="0"/>
              <a:t>Тигр - один из самых больших наземных хищников нашей планеты, более крупными являются только медведи Камчатки и Приморья. Судите сами: масса крупного амурского тигра достигает 300-350 килограммов при длине тела от кончика носа до корня хвоста 2,5-3 метра. Сила тигра такая, что лося и изюбра давит без труда, а тушу массой 1 центнер легко переносит в зубах, а препятствие высотой в рост человека с такой ношей перепрыгивает без труда.</a:t>
            </a:r>
            <a:endParaRPr lang="ru-RU" dirty="0"/>
          </a:p>
        </p:txBody>
      </p:sp>
      <p:sp>
        <p:nvSpPr>
          <p:cNvPr id="8" name="Прямоугольник 7"/>
          <p:cNvSpPr/>
          <p:nvPr/>
        </p:nvSpPr>
        <p:spPr>
          <a:xfrm>
            <a:off x="500034" y="1714488"/>
            <a:ext cx="7786742" cy="2031325"/>
          </a:xfrm>
          <a:prstGeom prst="rect">
            <a:avLst/>
          </a:prstGeom>
        </p:spPr>
        <p:txBody>
          <a:bodyPr wrap="square">
            <a:spAutoFit/>
          </a:bodyPr>
          <a:lstStyle/>
          <a:p>
            <a:r>
              <a:rPr lang="ru-RU" dirty="0" smtClean="0"/>
              <a:t>Для амурских тигров особенно благоприятны кедрово-широколиственные леса в долинах и на горных склонах по среднему течению рек, стекающих к морю, где расчлененный рельеф и встречаются скальные массивы.</a:t>
            </a:r>
          </a:p>
          <a:p>
            <a:r>
              <a:rPr lang="ru-RU" u="sng" dirty="0" smtClean="0"/>
              <a:t>Амурского тигра принято считать "кабаньим пастухом"</a:t>
            </a:r>
            <a:r>
              <a:rPr lang="ru-RU" dirty="0" smtClean="0"/>
              <a:t>, но в </a:t>
            </a:r>
            <a:r>
              <a:rPr lang="ru-RU" dirty="0" err="1" smtClean="0"/>
              <a:t>Сихотэ-Алинском</a:t>
            </a:r>
            <a:r>
              <a:rPr lang="ru-RU" dirty="0" smtClean="0"/>
              <a:t> заповеднике его основная добыча - изюбрь. Известны факты настойчивого преследования изюбрей тигром даже в тех местах, где постоянно держались кабаны.</a:t>
            </a:r>
            <a:endParaRPr lang="ru-RU" dirty="0"/>
          </a:p>
        </p:txBody>
      </p:sp>
      <p:pic>
        <p:nvPicPr>
          <p:cNvPr id="57350" name="Picture 6" descr="&amp;Acy;&amp;mcy;&amp;ucy;&amp;rcy;&amp;scy;&amp;kcy;&amp;icy;&amp;jcy; &amp;tcy;&amp;icy;&amp;gcy;&amp;rcy; &amp;fcy;&amp;ocy;&amp;tcy;&amp;ocy;"/>
          <p:cNvPicPr>
            <a:picLocks noChangeAspect="1" noChangeArrowheads="1"/>
          </p:cNvPicPr>
          <p:nvPr/>
        </p:nvPicPr>
        <p:blipFill>
          <a:blip r:embed="rId2" cstate="print"/>
          <a:srcRect/>
          <a:stretch>
            <a:fillRect/>
          </a:stretch>
        </p:blipFill>
        <p:spPr bwMode="auto">
          <a:xfrm>
            <a:off x="857224" y="3786190"/>
            <a:ext cx="3810000" cy="28575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5" name="Rectangle 5"/>
          <p:cNvSpPr>
            <a:spLocks noGrp="1" noChangeArrowheads="1"/>
          </p:cNvSpPr>
          <p:nvPr>
            <p:ph type="title"/>
          </p:nvPr>
        </p:nvSpPr>
        <p:spPr>
          <a:xfrm>
            <a:off x="395818" y="-171450"/>
            <a:ext cx="8290983" cy="4779169"/>
          </a:xfrm>
        </p:spPr>
        <p:txBody>
          <a:bodyPr/>
          <a:lstStyle/>
          <a:p>
            <a:pPr eaLnBrk="1" hangingPunct="1"/>
            <a:r>
              <a:rPr lang="ru-RU" sz="3200" b="1" smtClean="0"/>
              <a:t>Хабаровский край</a:t>
            </a:r>
            <a:r>
              <a:rPr lang="ru-RU" sz="3200" smtClean="0"/>
              <a:t> — субъект </a:t>
            </a:r>
            <a:r>
              <a:rPr lang="ru-RU" sz="3200" smtClean="0">
                <a:hlinkClick r:id="rId2" tooltip="Россия"/>
              </a:rPr>
              <a:t>Российской Федерации</a:t>
            </a:r>
            <a:r>
              <a:rPr lang="ru-RU" sz="3200" smtClean="0"/>
              <a:t>, расположен на </a:t>
            </a:r>
            <a:r>
              <a:rPr lang="ru-RU" sz="3200" smtClean="0">
                <a:hlinkClick r:id="rId3" tooltip="Дальний Восток России"/>
              </a:rPr>
              <a:t>Дальнем Востоке России</a:t>
            </a:r>
            <a:r>
              <a:rPr lang="ru-RU" sz="3200" smtClean="0"/>
              <a:t>.</a:t>
            </a:r>
            <a:r>
              <a:rPr lang="ru-RU" sz="3200" i="1" smtClean="0"/>
              <a:t/>
            </a:r>
            <a:br>
              <a:rPr lang="ru-RU" sz="3200" i="1" smtClean="0"/>
            </a:br>
            <a:r>
              <a:rPr lang="ru-RU" sz="3200" i="1" smtClean="0"/>
              <a:t>Хабаровский край был образован</a:t>
            </a:r>
            <a:r>
              <a:rPr lang="ru-RU" sz="3200" smtClean="0"/>
              <a:t> </a:t>
            </a:r>
            <a:r>
              <a:rPr lang="ru-RU" sz="3200" smtClean="0">
                <a:hlinkClick r:id="rId4" tooltip="20 октября"/>
              </a:rPr>
              <a:t>20 октября</a:t>
            </a:r>
            <a:r>
              <a:rPr lang="ru-RU" sz="3200" smtClean="0"/>
              <a:t> </a:t>
            </a:r>
            <a:r>
              <a:rPr lang="ru-RU" sz="3200" smtClean="0">
                <a:hlinkClick r:id="rId5" tooltip="1938 год"/>
              </a:rPr>
              <a:t>1938 года</a:t>
            </a:r>
            <a:r>
              <a:rPr lang="ru-RU" sz="3200" smtClean="0"/>
              <a:t> указом Президиума Верховного Совета </a:t>
            </a:r>
            <a:r>
              <a:rPr lang="ru-RU" sz="3200" smtClean="0">
                <a:hlinkClick r:id="rId6" tooltip="СССР"/>
              </a:rPr>
              <a:t>СССР</a:t>
            </a:r>
            <a:r>
              <a:rPr lang="ru-RU" sz="3200" smtClean="0"/>
              <a:t> «О разделении </a:t>
            </a:r>
            <a:r>
              <a:rPr lang="ru-RU" sz="3200" smtClean="0">
                <a:hlinkClick r:id="rId7" tooltip="Дальневосточный край"/>
              </a:rPr>
              <a:t>Дальневосточного края</a:t>
            </a:r>
            <a:r>
              <a:rPr lang="ru-RU" sz="3200" smtClean="0"/>
              <a:t> на Хабаровский и </a:t>
            </a:r>
            <a:r>
              <a:rPr lang="ru-RU" sz="3200" smtClean="0">
                <a:hlinkClick r:id="rId8" tooltip="Приморский край"/>
              </a:rPr>
              <a:t>Приморский</a:t>
            </a:r>
            <a:r>
              <a:rPr lang="ru-RU" sz="5400" smtClean="0"/>
              <a:t> </a:t>
            </a:r>
            <a:r>
              <a:rPr lang="ru-RU" sz="3200" smtClean="0"/>
              <a:t>края».</a:t>
            </a:r>
          </a:p>
        </p:txBody>
      </p:sp>
      <p:pic>
        <p:nvPicPr>
          <p:cNvPr id="40964" name="Picture 4" descr="Карта края"/>
          <p:cNvPicPr>
            <a:picLocks noGrp="1" noChangeAspect="1" noChangeArrowheads="1"/>
          </p:cNvPicPr>
          <p:nvPr>
            <p:ph idx="1"/>
          </p:nvPr>
        </p:nvPicPr>
        <p:blipFill>
          <a:blip r:embed="rId9" cstate="print"/>
          <a:srcRect/>
          <a:stretch>
            <a:fillRect/>
          </a:stretch>
        </p:blipFill>
        <p:spPr>
          <a:xfrm>
            <a:off x="5619751" y="3740944"/>
            <a:ext cx="3238500" cy="3117056"/>
          </a:xfrm>
          <a:noFill/>
        </p:spPr>
      </p:pic>
    </p:spTree>
  </p:cSld>
  <p:clrMapOvr>
    <a:masterClrMapping/>
  </p:clrMapOvr>
  <p:transition advClick="0" advTm="1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40965"/>
                                        </p:tgtEl>
                                        <p:attrNameLst>
                                          <p:attrName>style.visibility</p:attrName>
                                        </p:attrNameLst>
                                      </p:cBhvr>
                                      <p:to>
                                        <p:strVal val="visible"/>
                                      </p:to>
                                    </p:set>
                                    <p:animEffect transition="in" filter="fade">
                                      <p:cBhvr>
                                        <p:cTn id="7" dur="600">
                                          <p:stCondLst>
                                            <p:cond delay="0"/>
                                          </p:stCondLst>
                                        </p:cTn>
                                        <p:tgtEl>
                                          <p:spTgt spid="40965"/>
                                        </p:tgtEl>
                                      </p:cBhvr>
                                    </p:animEffect>
                                    <p:anim calcmode="lin" valueType="num">
                                      <p:cBhvr>
                                        <p:cTn id="8" dur="600" fill="hold">
                                          <p:stCondLst>
                                            <p:cond delay="0"/>
                                          </p:stCondLst>
                                        </p:cTn>
                                        <p:tgtEl>
                                          <p:spTgt spid="40965"/>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40965"/>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40965"/>
                                        </p:tgtEl>
                                        <p:attrNameLst>
                                          <p:attrName>ppt_w</p:attrName>
                                        </p:attrNameLst>
                                      </p:cBhvr>
                                      <p:tavLst>
                                        <p:tav tm="0">
                                          <p:val>
                                            <p:fltVal val="0"/>
                                          </p:val>
                                        </p:tav>
                                        <p:tav tm="100000">
                                          <p:val>
                                            <p:strVal val="#ppt_w"/>
                                          </p:val>
                                        </p:tav>
                                      </p:tavLst>
                                    </p:anim>
                                  </p:childTnLst>
                                </p:cTn>
                              </p:par>
                              <p:par>
                                <p:cTn id="11" presetID="0" presetClass="path" presetSubtype="0" accel="50000" decel="50000" fill="hold" nodeType="withEffect">
                                  <p:stCondLst>
                                    <p:cond delay="0"/>
                                  </p:stCondLst>
                                  <p:childTnLst>
                                    <p:animMotion origin="layout" path="M -0.81753 0.38843 C -0.81475 0.38264 -0.81163 0.38148 -0.81006 0.375 C -0.80954 0.34329 -0.8118 0.31227 -0.80625 0.28171 C -0.80486 0.27431 -0.80538 0.27014 -0.80121 0.26505 C -0.79774 0.2463 -0.80295 0.26829 -0.79635 0.25509 C -0.78993 0.24236 -0.80034 0.25324 -0.79131 0.24514 C -0.78906 0.23565 -0.7835 0.22778 -0.77881 0.22014 C -0.76996 0.20532 -0.77638 0.21157 -0.76875 0.20509 C -0.76666 0.19653 -0.76145 0.19352 -0.75746 0.18681 C -0.75555 0.18357 -0.75416 0.18009 -0.7526 0.17662 C -0.75069 0.17269 -0.74687 0.1706 -0.74496 0.16667 C -0.73472 0.14583 -0.71736 0.13495 -0.7026 0.12014 C -0.69357 0.11111 -0.68715 0.10185 -0.67621 0.09838 C -0.66927 0.09884 -0.64965 0.09838 -0.63871 0.10162 C -0.63593 0.10255 -0.63263 0.10532 -0.63003 0.10671 C -0.6276 0.10787 -0.62256 0.10995 -0.62256 0.10995 C -0.60711 0.13056 -0.59809 0.15648 -0.58385 0.17847 C -0.57881 0.18634 -0.57621 0.19236 -0.56875 0.19514 C -0.56163 0.20463 -0.54375 0.20718 -0.53385 0.21181 C -0.51579 0.21065 -0.50468 0.21019 -0.48871 0.20671 C -0.48142 0.20347 -0.47395 0.20324 -0.46631 0.20162 C -0.45694 0.19954 -0.44913 0.19306 -0.4401 0.19005 C -0.43437 0.18287 -0.42447 0.17639 -0.41753 0.17176 C -0.41302 0.16875 -0.41111 0.16389 -0.40625 0.16181 C -0.39965 0.15255 -0.39079 0.14491 -0.38246 0.13843 C -0.3769 0.13403 -0.37291 0.12801 -0.36753 0.12338 C -0.36614 0.12037 -0.36388 0.11806 -0.3625 0.11505 C -0.36006 0.10972 -0.35833 0.10347 -0.35503 0.09838 C -0.3519 0.09352 -0.34756 0.09028 -0.34496 0.08495 C -0.34131 0.07755 -0.33767 0.07292 -0.33125 0.07014 C -0.32326 0.0625 -0.31614 0.05764 -0.30625 0.05509 C -0.30017 0.05093 -0.29548 0.04977 -0.28871 0.04838 C -0.27968 0.04444 -0.27065 0.04167 -0.26128 0.04005 C -0.2243 0.0412 -0.22343 0.0412 -0.19756 0.04514 C -0.18177 0.05185 -0.16267 0.05185 -0.14635 0.05347 C -0.12847 0.05278 -0.11041 0.05301 -0.09253 0.05162 C -0.08993 0.05139 -0.08767 0.04884 -0.08506 0.04838 C -0.06805 0.04468 -0.05503 0.03704 -0.03871 0.03171 C -0.02309 0.0213 -0.046 0.03588 -0.0276 0.02662 C -0.02621 0.02593 -0.02517 0.02431 -0.02378 0.02338 C -0.02256 0.02269 -0.02118 0.02222 -0.01996 0.02176 C -0.01388 0.01597 -0.00295 0.00833 -5.55556E-7 -4.07407E-6 " pathEditMode="relative" ptsTypes="fffffffffffffffffffffffffffffffffffffffffA">
                                      <p:cBhvr>
                                        <p:cTn id="12" dur="2000" fill="hold"/>
                                        <p:tgtEl>
                                          <p:spTgt spid="4096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0"/>
            <a:ext cx="8260672" cy="1196753"/>
          </a:xfrm>
        </p:spPr>
        <p:txBody>
          <a:bodyPr>
            <a:normAutofit/>
          </a:bodyPr>
          <a:lstStyle/>
          <a:p>
            <a:r>
              <a:rPr lang="ru-RU" sz="4800" dirty="0" smtClean="0">
                <a:solidFill>
                  <a:srgbClr val="3813AD"/>
                </a:solidFill>
                <a:latin typeface="Times New Roman" pitchFamily="18" charset="0"/>
                <a:cs typeface="Times New Roman" pitchFamily="18" charset="0"/>
              </a:rPr>
              <a:t>Подвиды тигра</a:t>
            </a:r>
            <a:endParaRPr lang="ru-RU" sz="4800" dirty="0">
              <a:solidFill>
                <a:srgbClr val="3813AD"/>
              </a:solidFill>
              <a:latin typeface="Times New Roman" pitchFamily="18" charset="0"/>
              <a:cs typeface="Times New Roman" pitchFamily="18" charset="0"/>
            </a:endParaRPr>
          </a:p>
        </p:txBody>
      </p:sp>
      <p:pic>
        <p:nvPicPr>
          <p:cNvPr id="2050" name="Picture 2" descr="C:\Users\Николай77\Desktop\bengal_tig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1002827"/>
            <a:ext cx="3288483" cy="230425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Николай77\Desktop\бел амурский.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3638654"/>
            <a:ext cx="2632807" cy="27127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Николай77\Desktop\Индо-кит.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160" y="3645024"/>
            <a:ext cx="2836251" cy="27363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7503" y="6381328"/>
            <a:ext cx="2836251" cy="369331"/>
          </a:xfrm>
          <a:prstGeom prst="rect">
            <a:avLst/>
          </a:prstGeom>
          <a:noFill/>
        </p:spPr>
        <p:txBody>
          <a:bodyPr wrap="square" rtlCol="0">
            <a:spAutoFit/>
          </a:bodyPr>
          <a:lstStyle/>
          <a:p>
            <a:pPr algn="ctr"/>
            <a:r>
              <a:rPr lang="ru-RU" dirty="0" smtClean="0">
                <a:solidFill>
                  <a:srgbClr val="FF0000"/>
                </a:solidFill>
                <a:latin typeface="Times New Roman" pitchFamily="18" charset="0"/>
                <a:cs typeface="Times New Roman" pitchFamily="18" charset="0"/>
              </a:rPr>
              <a:t>индокитайский</a:t>
            </a:r>
            <a:endParaRPr lang="ru-RU" dirty="0">
              <a:solidFill>
                <a:srgbClr val="FF0000"/>
              </a:solidFill>
              <a:latin typeface="Times New Roman" pitchFamily="18" charset="0"/>
              <a:cs typeface="Times New Roman" pitchFamily="18" charset="0"/>
            </a:endParaRPr>
          </a:p>
        </p:txBody>
      </p:sp>
      <p:sp>
        <p:nvSpPr>
          <p:cNvPr id="11" name="TextBox 10"/>
          <p:cNvSpPr txBox="1"/>
          <p:nvPr/>
        </p:nvSpPr>
        <p:spPr>
          <a:xfrm>
            <a:off x="107503" y="3307083"/>
            <a:ext cx="3456385" cy="369332"/>
          </a:xfrm>
          <a:prstGeom prst="rect">
            <a:avLst/>
          </a:prstGeom>
          <a:noFill/>
        </p:spPr>
        <p:txBody>
          <a:bodyPr wrap="square" rtlCol="0">
            <a:spAutoFit/>
          </a:bodyPr>
          <a:lstStyle/>
          <a:p>
            <a:pPr algn="ctr"/>
            <a:r>
              <a:rPr lang="ru-RU" dirty="0" smtClean="0">
                <a:solidFill>
                  <a:srgbClr val="FF0000"/>
                </a:solidFill>
                <a:latin typeface="Times New Roman" pitchFamily="18" charset="0"/>
                <a:cs typeface="Times New Roman" pitchFamily="18" charset="0"/>
              </a:rPr>
              <a:t>бенгальский</a:t>
            </a:r>
            <a:endParaRPr lang="ru-RU" dirty="0">
              <a:solidFill>
                <a:srgbClr val="FF0000"/>
              </a:solidFill>
              <a:latin typeface="Times New Roman" pitchFamily="18" charset="0"/>
              <a:cs typeface="Times New Roman" pitchFamily="18" charset="0"/>
            </a:endParaRPr>
          </a:p>
        </p:txBody>
      </p:sp>
      <p:sp>
        <p:nvSpPr>
          <p:cNvPr id="12" name="TextBox 11"/>
          <p:cNvSpPr txBox="1"/>
          <p:nvPr/>
        </p:nvSpPr>
        <p:spPr>
          <a:xfrm>
            <a:off x="3347863" y="6351378"/>
            <a:ext cx="2632807" cy="369332"/>
          </a:xfrm>
          <a:prstGeom prst="rect">
            <a:avLst/>
          </a:prstGeom>
          <a:noFill/>
        </p:spPr>
        <p:txBody>
          <a:bodyPr wrap="square" rtlCol="0">
            <a:spAutoFit/>
          </a:bodyPr>
          <a:lstStyle/>
          <a:p>
            <a:pPr algn="ctr"/>
            <a:r>
              <a:rPr lang="ru-RU" dirty="0" smtClean="0">
                <a:solidFill>
                  <a:srgbClr val="FF0000"/>
                </a:solidFill>
                <a:latin typeface="Times New Roman" pitchFamily="18" charset="0"/>
                <a:cs typeface="Times New Roman" pitchFamily="18" charset="0"/>
              </a:rPr>
              <a:t>Белый амурский</a:t>
            </a:r>
            <a:endParaRPr lang="ru-RU" dirty="0">
              <a:solidFill>
                <a:srgbClr val="FF0000"/>
              </a:solidFill>
              <a:latin typeface="Times New Roman" pitchFamily="18" charset="0"/>
              <a:cs typeface="Times New Roman" pitchFamily="18" charset="0"/>
            </a:endParaRPr>
          </a:p>
        </p:txBody>
      </p:sp>
      <p:pic>
        <p:nvPicPr>
          <p:cNvPr id="2054" name="Picture 6" descr="C:\Users\Николай77\Desktop\malayan_tig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176" y="3668603"/>
            <a:ext cx="2758430" cy="271272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796136" y="3307083"/>
            <a:ext cx="3118470" cy="369332"/>
          </a:xfrm>
          <a:prstGeom prst="rect">
            <a:avLst/>
          </a:prstGeom>
          <a:noFill/>
        </p:spPr>
        <p:txBody>
          <a:bodyPr wrap="square" rtlCol="0">
            <a:spAutoFit/>
          </a:bodyPr>
          <a:lstStyle/>
          <a:p>
            <a:pPr algn="ctr"/>
            <a:r>
              <a:rPr lang="ru-RU" dirty="0" err="1" smtClean="0">
                <a:solidFill>
                  <a:srgbClr val="FF0000"/>
                </a:solidFill>
                <a:latin typeface="Times New Roman" pitchFamily="18" charset="0"/>
                <a:cs typeface="Times New Roman" pitchFamily="18" charset="0"/>
              </a:rPr>
              <a:t>суматранский</a:t>
            </a:r>
            <a:endParaRPr lang="ru-RU" dirty="0">
              <a:solidFill>
                <a:srgbClr val="FF0000"/>
              </a:solidFill>
              <a:latin typeface="Times New Roman" pitchFamily="18" charset="0"/>
              <a:cs typeface="Times New Roman" pitchFamily="18" charset="0"/>
            </a:endParaRPr>
          </a:p>
        </p:txBody>
      </p:sp>
      <p:sp>
        <p:nvSpPr>
          <p:cNvPr id="14" name="TextBox 13"/>
          <p:cNvSpPr txBox="1"/>
          <p:nvPr/>
        </p:nvSpPr>
        <p:spPr>
          <a:xfrm>
            <a:off x="6156176" y="6369538"/>
            <a:ext cx="2758430" cy="381122"/>
          </a:xfrm>
          <a:prstGeom prst="rect">
            <a:avLst/>
          </a:prstGeom>
          <a:noFill/>
        </p:spPr>
        <p:txBody>
          <a:bodyPr wrap="square" rtlCol="0">
            <a:spAutoFit/>
          </a:bodyPr>
          <a:lstStyle/>
          <a:p>
            <a:pPr algn="ctr"/>
            <a:r>
              <a:rPr lang="ru-RU" dirty="0" smtClean="0">
                <a:solidFill>
                  <a:srgbClr val="FF0000"/>
                </a:solidFill>
                <a:latin typeface="Times New Roman" pitchFamily="18" charset="0"/>
                <a:cs typeface="Times New Roman" pitchFamily="18" charset="0"/>
              </a:rPr>
              <a:t>малайский</a:t>
            </a:r>
            <a:endParaRPr lang="ru-RU" dirty="0">
              <a:solidFill>
                <a:srgbClr val="FF0000"/>
              </a:solidFill>
              <a:latin typeface="Times New Roman" pitchFamily="18" charset="0"/>
              <a:cs typeface="Times New Roman" pitchFamily="18" charset="0"/>
            </a:endParaRPr>
          </a:p>
        </p:txBody>
      </p:sp>
      <p:pic>
        <p:nvPicPr>
          <p:cNvPr id="2057" name="Picture 9" descr="C:\Users\Николай77\Desktop\Новая папка\зол бенг.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39696" y="1002827"/>
            <a:ext cx="2256440" cy="221014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249802" y="3264100"/>
            <a:ext cx="2760190" cy="369332"/>
          </a:xfrm>
          <a:prstGeom prst="rect">
            <a:avLst/>
          </a:prstGeom>
          <a:noFill/>
        </p:spPr>
        <p:txBody>
          <a:bodyPr wrap="square" rtlCol="0">
            <a:spAutoFit/>
          </a:bodyPr>
          <a:lstStyle/>
          <a:p>
            <a:pPr algn="ctr"/>
            <a:r>
              <a:rPr lang="ru-RU" dirty="0" smtClean="0">
                <a:solidFill>
                  <a:srgbClr val="FF0000"/>
                </a:solidFill>
                <a:latin typeface="Times New Roman" pitchFamily="18" charset="0"/>
                <a:cs typeface="Times New Roman" pitchFamily="18" charset="0"/>
              </a:rPr>
              <a:t>Золотой бенгальский</a:t>
            </a:r>
            <a:endParaRPr lang="ru-RU" dirty="0">
              <a:solidFill>
                <a:srgbClr val="FF0000"/>
              </a:solidFill>
              <a:latin typeface="Times New Roman" pitchFamily="18" charset="0"/>
              <a:cs typeface="Times New Roman" pitchFamily="18" charset="0"/>
            </a:endParaRPr>
          </a:p>
        </p:txBody>
      </p:sp>
      <p:pic>
        <p:nvPicPr>
          <p:cNvPr id="1026" name="Picture 2" descr="C:\Users\Николай77\Desktop\суматр.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27564" y="944378"/>
            <a:ext cx="3150273" cy="2362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4312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dirty="0" smtClean="0">
                <a:solidFill>
                  <a:srgbClr val="3813AD"/>
                </a:solidFill>
                <a:latin typeface="Times New Roman" pitchFamily="18" charset="0"/>
                <a:cs typeface="Times New Roman" pitchFamily="18" charset="0"/>
              </a:rPr>
              <a:t>Тигр - хищник</a:t>
            </a:r>
            <a:endParaRPr lang="ru-RU" sz="4800" dirty="0">
              <a:solidFill>
                <a:srgbClr val="3813AD"/>
              </a:solidFill>
              <a:latin typeface="Times New Roman" pitchFamily="18" charset="0"/>
              <a:cs typeface="Times New Roman" pitchFamily="18" charset="0"/>
            </a:endParaRPr>
          </a:p>
        </p:txBody>
      </p:sp>
      <p:pic>
        <p:nvPicPr>
          <p:cNvPr id="1026" name="Picture 2" descr="C:\Users\Николай77\Desktop\amur_tig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531640"/>
            <a:ext cx="8568952" cy="518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264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400" dirty="0" smtClean="0">
                <a:solidFill>
                  <a:srgbClr val="3813AD"/>
                </a:solidFill>
                <a:latin typeface="Times New Roman" pitchFamily="18" charset="0"/>
                <a:cs typeface="Times New Roman" pitchFamily="18" charset="0"/>
              </a:rPr>
              <a:t>Схватка тигра и медведя</a:t>
            </a:r>
            <a:endParaRPr lang="ru-RU" sz="4400" dirty="0">
              <a:solidFill>
                <a:srgbClr val="3813AD"/>
              </a:solidFill>
              <a:latin typeface="Times New Roman" pitchFamily="18" charset="0"/>
              <a:cs typeface="Times New Roman" pitchFamily="18" charset="0"/>
            </a:endParaRPr>
          </a:p>
        </p:txBody>
      </p:sp>
      <p:pic>
        <p:nvPicPr>
          <p:cNvPr id="3075" name="Picture 3" descr="C:\Users\Николай77\Desktop\Рисунок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462" y="1700808"/>
            <a:ext cx="8390706" cy="5034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1406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pPr algn="ctr"/>
            <a:r>
              <a:rPr lang="ru-RU" sz="5400" dirty="0" smtClean="0">
                <a:solidFill>
                  <a:srgbClr val="3813AD"/>
                </a:solidFill>
                <a:latin typeface="Times New Roman" pitchFamily="18" charset="0"/>
                <a:cs typeface="Times New Roman" pitchFamily="18" charset="0"/>
              </a:rPr>
              <a:t>7 </a:t>
            </a:r>
            <a:r>
              <a:rPr lang="ru-RU" sz="4400" dirty="0" smtClean="0">
                <a:solidFill>
                  <a:srgbClr val="3813AD"/>
                </a:solidFill>
                <a:latin typeface="Times New Roman" pitchFamily="18" charset="0"/>
                <a:cs typeface="Times New Roman" pitchFamily="18" charset="0"/>
              </a:rPr>
              <a:t>ЧУДЕС</a:t>
            </a:r>
            <a:r>
              <a:rPr lang="ru-RU" sz="5400" dirty="0" smtClean="0">
                <a:solidFill>
                  <a:srgbClr val="3813AD"/>
                </a:solidFill>
                <a:latin typeface="Times New Roman" pitchFamily="18" charset="0"/>
                <a:cs typeface="Times New Roman" pitchFamily="18" charset="0"/>
              </a:rPr>
              <a:t> </a:t>
            </a:r>
            <a:r>
              <a:rPr lang="ru-RU" sz="4400" dirty="0" smtClean="0">
                <a:solidFill>
                  <a:srgbClr val="3813AD"/>
                </a:solidFill>
                <a:latin typeface="Times New Roman" pitchFamily="18" charset="0"/>
                <a:cs typeface="Times New Roman" pitchFamily="18" charset="0"/>
              </a:rPr>
              <a:t/>
            </a:r>
            <a:br>
              <a:rPr lang="ru-RU" sz="4400" dirty="0" smtClean="0">
                <a:solidFill>
                  <a:srgbClr val="3813AD"/>
                </a:solidFill>
                <a:latin typeface="Times New Roman" pitchFamily="18" charset="0"/>
                <a:cs typeface="Times New Roman" pitchFamily="18" charset="0"/>
              </a:rPr>
            </a:br>
            <a:r>
              <a:rPr lang="ru-RU" sz="4400" dirty="0" smtClean="0">
                <a:solidFill>
                  <a:srgbClr val="3813AD"/>
                </a:solidFill>
                <a:latin typeface="Times New Roman" pitchFamily="18" charset="0"/>
                <a:cs typeface="Times New Roman" pitchFamily="18" charset="0"/>
              </a:rPr>
              <a:t>ХАБАРОВСКОГО КРАЯ</a:t>
            </a:r>
            <a:endParaRPr lang="ru-RU" sz="4400" dirty="0">
              <a:solidFill>
                <a:srgbClr val="3813AD"/>
              </a:solidFill>
              <a:latin typeface="Times New Roman" pitchFamily="18" charset="0"/>
              <a:cs typeface="Times New Roman" pitchFamily="18" charset="0"/>
            </a:endParaRPr>
          </a:p>
        </p:txBody>
      </p:sp>
      <p:sp>
        <p:nvSpPr>
          <p:cNvPr id="14" name="Содержимое 13"/>
          <p:cNvSpPr>
            <a:spLocks noGrp="1"/>
          </p:cNvSpPr>
          <p:nvPr>
            <p:ph sz="half" idx="1"/>
          </p:nvPr>
        </p:nvSpPr>
        <p:spPr/>
        <p:txBody>
          <a:bodyPr>
            <a:normAutofit fontScale="62500" lnSpcReduction="20000"/>
          </a:bodyPr>
          <a:lstStyle/>
          <a:p>
            <a:endParaRPr lang="ru-RU"/>
          </a:p>
        </p:txBody>
      </p:sp>
      <p:sp>
        <p:nvSpPr>
          <p:cNvPr id="15" name="Содержимое 14"/>
          <p:cNvSpPr>
            <a:spLocks noGrp="1"/>
          </p:cNvSpPr>
          <p:nvPr>
            <p:ph sz="half" idx="2"/>
          </p:nvPr>
        </p:nvSpPr>
        <p:spPr/>
        <p:txBody>
          <a:bodyPr>
            <a:normAutofit fontScale="62500" lnSpcReduction="20000"/>
          </a:bodyPr>
          <a:lstStyle/>
          <a:p>
            <a:r>
              <a:rPr lang="ru-RU" dirty="0" smtClean="0"/>
              <a:t>Лотос Комарова на латыни называется </a:t>
            </a:r>
            <a:r>
              <a:rPr lang="ru-RU" dirty="0" err="1" smtClean="0"/>
              <a:t>Nelumbo</a:t>
            </a:r>
            <a:r>
              <a:rPr lang="ru-RU" dirty="0" smtClean="0"/>
              <a:t> </a:t>
            </a:r>
            <a:r>
              <a:rPr lang="ru-RU" dirty="0" err="1" smtClean="0"/>
              <a:t>Komarovii</a:t>
            </a:r>
            <a:r>
              <a:rPr lang="ru-RU" dirty="0" smtClean="0"/>
              <a:t>.</a:t>
            </a:r>
          </a:p>
          <a:p>
            <a:r>
              <a:rPr lang="ru-RU" dirty="0" err="1" smtClean="0"/>
              <a:t>Растен</a:t>
            </a:r>
            <a:endParaRPr lang="ru-RU" dirty="0" smtClean="0"/>
          </a:p>
          <a:p>
            <a:r>
              <a:rPr lang="ru-RU" dirty="0" err="1" smtClean="0"/>
              <a:t>ие</a:t>
            </a:r>
            <a:r>
              <a:rPr lang="ru-RU" dirty="0" smtClean="0"/>
              <a:t> занесено в Красную книгу России. Многолетнее травянистое земноводное растение распространено </a:t>
            </a:r>
          </a:p>
          <a:p>
            <a:r>
              <a:rPr lang="ru-RU" dirty="0" smtClean="0"/>
              <a:t>на Дальнем Востоке.</a:t>
            </a:r>
          </a:p>
          <a:p>
            <a:r>
              <a:rPr lang="ru-RU" dirty="0" smtClean="0"/>
              <a:t>В Амурской области растет только в южной её части. Лотос Комарова </a:t>
            </a:r>
          </a:p>
          <a:p>
            <a:r>
              <a:rPr lang="ru-RU" dirty="0" smtClean="0"/>
              <a:t>–</a:t>
            </a:r>
          </a:p>
          <a:p>
            <a:r>
              <a:rPr lang="ru-RU" dirty="0" smtClean="0"/>
              <a:t>реликтовое растение, представитель </a:t>
            </a:r>
          </a:p>
          <a:p>
            <a:r>
              <a:rPr lang="ru-RU" dirty="0" smtClean="0"/>
              <a:t>древнейших цветковых. Подобные </a:t>
            </a:r>
            <a:r>
              <a:rPr lang="ru-RU" dirty="0" err="1" smtClean="0"/>
              <a:t>растен</a:t>
            </a:r>
            <a:endParaRPr lang="ru-RU" dirty="0" smtClean="0"/>
          </a:p>
          <a:p>
            <a:r>
              <a:rPr lang="ru-RU" dirty="0" err="1" smtClean="0"/>
              <a:t>ия</a:t>
            </a:r>
            <a:r>
              <a:rPr lang="ru-RU" dirty="0" smtClean="0"/>
              <a:t> существовали сто миллионов лет назад, еще в мезозойскую эру.</a:t>
            </a:r>
          </a:p>
          <a:p>
            <a:endParaRPr lang="ru-RU" dirty="0"/>
          </a:p>
        </p:txBody>
      </p:sp>
      <p:pic>
        <p:nvPicPr>
          <p:cNvPr id="1026" name="Picture 2" descr="C:\Users\Николай77\Desktop\Новая папка\loto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628800"/>
            <a:ext cx="4176464" cy="31748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20903" y="2132856"/>
            <a:ext cx="1040606" cy="461665"/>
          </a:xfrm>
          <a:prstGeom prst="rect">
            <a:avLst/>
          </a:prstGeom>
          <a:noFill/>
        </p:spPr>
        <p:txBody>
          <a:bodyPr wrap="none" rtlCol="0">
            <a:spAutoFit/>
          </a:bodyPr>
          <a:lstStyle/>
          <a:p>
            <a:r>
              <a:rPr lang="ru-RU" sz="2400" dirty="0" smtClean="0">
                <a:latin typeface="Times New Roman" pitchFamily="18" charset="0"/>
                <a:cs typeface="Times New Roman" pitchFamily="18" charset="0"/>
              </a:rPr>
              <a:t>Лотос </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1567715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sp>
        <p:nvSpPr>
          <p:cNvPr id="5" name="Содержимое 4"/>
          <p:cNvSpPr>
            <a:spLocks noGrp="1"/>
          </p:cNvSpPr>
          <p:nvPr>
            <p:ph sz="half" idx="1"/>
          </p:nvPr>
        </p:nvSpPr>
        <p:spPr>
          <a:xfrm>
            <a:off x="285720" y="642918"/>
            <a:ext cx="4429156" cy="5483245"/>
          </a:xfrm>
        </p:spPr>
        <p:txBody>
          <a:bodyPr>
            <a:noAutofit/>
          </a:bodyPr>
          <a:lstStyle/>
          <a:p>
            <a:pPr>
              <a:buNone/>
            </a:pPr>
            <a:r>
              <a:rPr lang="ru-RU" sz="1600" dirty="0" smtClean="0"/>
              <a:t>Этот цветок совместил в себе несовместимое. С одной стороны, пережил даже ледниковый период. Семена растения не замерзают при сильных холодах, а впадают в анабиоз. При этом биологические процессы </a:t>
            </a:r>
          </a:p>
          <a:p>
            <a:pPr>
              <a:buNone/>
            </a:pPr>
            <a:r>
              <a:rPr lang="ru-RU" sz="1600" dirty="0" smtClean="0"/>
              <a:t>замедляются, и цветок выживает. С другой стороны, он очень нежный и ранимый </a:t>
            </a:r>
          </a:p>
          <a:p>
            <a:pPr>
              <a:buNone/>
            </a:pPr>
            <a:r>
              <a:rPr lang="ru-RU" sz="1600" dirty="0" smtClean="0"/>
              <a:t>не растет в загрязненных водоемах. Если в озере растут лотосы, значит, с экологией все в порядке. «Лотос очень нежный цветок. Это </a:t>
            </a:r>
          </a:p>
          <a:p>
            <a:pPr>
              <a:buNone/>
            </a:pPr>
            <a:r>
              <a:rPr lang="ru-RU" sz="1600" dirty="0" smtClean="0"/>
              <a:t>растение занесено в Красную книгу и его нужно беречь. Если его срезать, через час лепестки начнут осыпаться, а если в бутоне его срезать, то бутон уже никогда не раскроется.</a:t>
            </a:r>
          </a:p>
          <a:p>
            <a:pPr>
              <a:buNone/>
            </a:pPr>
            <a:endParaRPr lang="ru-RU" sz="1600" dirty="0"/>
          </a:p>
        </p:txBody>
      </p:sp>
      <p:sp>
        <p:nvSpPr>
          <p:cNvPr id="6" name="Содержимое 5"/>
          <p:cNvSpPr>
            <a:spLocks noGrp="1"/>
          </p:cNvSpPr>
          <p:nvPr>
            <p:ph sz="half" idx="2"/>
          </p:nvPr>
        </p:nvSpPr>
        <p:spPr>
          <a:xfrm>
            <a:off x="4648200" y="857232"/>
            <a:ext cx="4038600" cy="5268931"/>
          </a:xfrm>
        </p:spPr>
        <p:txBody>
          <a:bodyPr>
            <a:noAutofit/>
          </a:bodyPr>
          <a:lstStyle/>
          <a:p>
            <a:pPr>
              <a:buNone/>
            </a:pPr>
            <a:r>
              <a:rPr lang="ru-RU" sz="1800" dirty="0" smtClean="0"/>
              <a:t> </a:t>
            </a:r>
          </a:p>
          <a:p>
            <a:pPr>
              <a:buNone/>
            </a:pPr>
            <a:r>
              <a:rPr lang="ru-RU" sz="1800" dirty="0" smtClean="0"/>
              <a:t>Большие и </a:t>
            </a:r>
            <a:r>
              <a:rPr lang="ru-RU" sz="1800" dirty="0" err="1" smtClean="0"/>
              <a:t>розовые</a:t>
            </a:r>
            <a:r>
              <a:rPr lang="ru-RU" sz="1800" dirty="0" smtClean="0"/>
              <a:t> цветы расцветают только раз в году цветение начинается с двадцатых чисел июля и продолжается до двадцатых чисел августа. Но в последние пару лет цветы появляются всё раньше и раньше, уже примерно на неделю. Это связывают с общим потеплением климата. Каждый лотос цветет в течение пяти-восьми дней. Только что распустившиеся бутоны ярко</a:t>
            </a:r>
          </a:p>
          <a:p>
            <a:pPr>
              <a:buNone/>
            </a:pPr>
            <a:r>
              <a:rPr lang="ru-RU" sz="1800" dirty="0" smtClean="0"/>
              <a:t>-</a:t>
            </a:r>
            <a:r>
              <a:rPr lang="ru-RU" sz="1800" dirty="0" err="1" smtClean="0"/>
              <a:t>розового</a:t>
            </a:r>
            <a:r>
              <a:rPr lang="ru-RU" sz="1800" dirty="0" smtClean="0"/>
              <a:t> цвета, а лотосы постарше имеют более бледный оттенок. В Приамурье самые большие</a:t>
            </a:r>
          </a:p>
          <a:p>
            <a:pPr>
              <a:buNone/>
            </a:pPr>
            <a:r>
              <a:rPr lang="ru-RU" sz="1800" dirty="0" smtClean="0"/>
              <a:t>плантации лотосов растут в </a:t>
            </a:r>
            <a:r>
              <a:rPr lang="ru-RU" sz="1800" dirty="0" err="1" smtClean="0"/>
              <a:t>Хинганском</a:t>
            </a:r>
            <a:r>
              <a:rPr lang="ru-RU" sz="1800" dirty="0" smtClean="0"/>
              <a:t> заповеднике. За сезон </a:t>
            </a:r>
          </a:p>
          <a:p>
            <a:pPr>
              <a:buNone/>
            </a:pPr>
            <a:r>
              <a:rPr lang="ru-RU" sz="1800" dirty="0" smtClean="0"/>
              <a:t>в заповедник со всего Дальнего Востока приезжают сотни туристов, чтобы полюбоваться на цветок.</a:t>
            </a:r>
          </a:p>
          <a:p>
            <a:pPr>
              <a:buNone/>
            </a:pPr>
            <a:endParaRPr lang="ru-RU" sz="1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188640"/>
            <a:ext cx="8352928" cy="1296144"/>
          </a:xfrm>
        </p:spPr>
        <p:txBody>
          <a:bodyPr>
            <a:noAutofit/>
          </a:bodyPr>
          <a:lstStyle/>
          <a:p>
            <a:pPr algn="ctr"/>
            <a:r>
              <a:rPr lang="ru-RU" sz="5400" dirty="0" smtClean="0">
                <a:solidFill>
                  <a:srgbClr val="3813AD"/>
                </a:solidFill>
                <a:latin typeface="Times New Roman" pitchFamily="18" charset="0"/>
                <a:cs typeface="Times New Roman" pitchFamily="18" charset="0"/>
              </a:rPr>
              <a:t>7 </a:t>
            </a:r>
            <a:r>
              <a:rPr lang="ru-RU" sz="4400" dirty="0" smtClean="0">
                <a:solidFill>
                  <a:srgbClr val="3813AD"/>
                </a:solidFill>
                <a:latin typeface="Times New Roman" pitchFamily="18" charset="0"/>
                <a:cs typeface="Times New Roman" pitchFamily="18" charset="0"/>
              </a:rPr>
              <a:t>ЧУДЕС</a:t>
            </a:r>
            <a:r>
              <a:rPr lang="ru-RU" sz="5400" dirty="0" smtClean="0">
                <a:solidFill>
                  <a:srgbClr val="3813AD"/>
                </a:solidFill>
                <a:latin typeface="Times New Roman" pitchFamily="18" charset="0"/>
                <a:cs typeface="Times New Roman" pitchFamily="18" charset="0"/>
              </a:rPr>
              <a:t> </a:t>
            </a:r>
            <a:r>
              <a:rPr lang="ru-RU" sz="4400" dirty="0" smtClean="0">
                <a:solidFill>
                  <a:srgbClr val="3813AD"/>
                </a:solidFill>
                <a:latin typeface="Times New Roman" pitchFamily="18" charset="0"/>
                <a:cs typeface="Times New Roman" pitchFamily="18" charset="0"/>
              </a:rPr>
              <a:t/>
            </a:r>
            <a:br>
              <a:rPr lang="ru-RU" sz="4400" dirty="0" smtClean="0">
                <a:solidFill>
                  <a:srgbClr val="3813AD"/>
                </a:solidFill>
                <a:latin typeface="Times New Roman" pitchFamily="18" charset="0"/>
                <a:cs typeface="Times New Roman" pitchFamily="18" charset="0"/>
              </a:rPr>
            </a:br>
            <a:r>
              <a:rPr lang="ru-RU" sz="4400" dirty="0" smtClean="0">
                <a:solidFill>
                  <a:srgbClr val="3813AD"/>
                </a:solidFill>
                <a:latin typeface="Times New Roman" pitchFamily="18" charset="0"/>
                <a:cs typeface="Times New Roman" pitchFamily="18" charset="0"/>
              </a:rPr>
              <a:t>ХАБАРОВСКОГО КРАЯ</a:t>
            </a:r>
            <a:endParaRPr lang="ru-RU" sz="4400" dirty="0">
              <a:solidFill>
                <a:srgbClr val="3813AD"/>
              </a:solidFill>
              <a:latin typeface="Times New Roman" pitchFamily="18" charset="0"/>
              <a:cs typeface="Times New Roman" pitchFamily="18" charset="0"/>
            </a:endParaRPr>
          </a:p>
        </p:txBody>
      </p:sp>
      <p:pic>
        <p:nvPicPr>
          <p:cNvPr id="1027" name="Picture 3" descr="C:\Users\Николай77\Desktop\Новая папка\shantari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3138830"/>
            <a:ext cx="4562872" cy="359611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971600" y="5733256"/>
            <a:ext cx="2911374" cy="461665"/>
          </a:xfrm>
          <a:prstGeom prst="rect">
            <a:avLst/>
          </a:prstGeom>
          <a:noFill/>
        </p:spPr>
        <p:txBody>
          <a:bodyPr wrap="none" rtlCol="0">
            <a:spAutoFit/>
          </a:bodyPr>
          <a:lstStyle/>
          <a:p>
            <a:r>
              <a:rPr lang="ru-RU" sz="2400" dirty="0" err="1" smtClean="0">
                <a:latin typeface="Times New Roman" pitchFamily="18" charset="0"/>
                <a:cs typeface="Times New Roman" pitchFamily="18" charset="0"/>
              </a:rPr>
              <a:t>Шантарские</a:t>
            </a:r>
            <a:r>
              <a:rPr lang="ru-RU" sz="2400" dirty="0" smtClean="0">
                <a:latin typeface="Times New Roman" pitchFamily="18" charset="0"/>
                <a:cs typeface="Times New Roman" pitchFamily="18" charset="0"/>
              </a:rPr>
              <a:t> острова</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1567715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7158" y="142853"/>
            <a:ext cx="8286808" cy="2585323"/>
          </a:xfrm>
          <a:prstGeom prst="rect">
            <a:avLst/>
          </a:prstGeom>
        </p:spPr>
        <p:txBody>
          <a:bodyPr wrap="square">
            <a:spAutoFit/>
          </a:bodyPr>
          <a:lstStyle/>
          <a:p>
            <a:r>
              <a:rPr lang="ru-RU" dirty="0" err="1" smtClean="0"/>
              <a:t>Шантары</a:t>
            </a:r>
            <a:r>
              <a:rPr lang="ru-RU" dirty="0" smtClean="0"/>
              <a:t> – маленькая группа островов на краю Охотского моря. Будучи очень своеобразными, они одновременно воплощают в себе все красоты </a:t>
            </a:r>
            <a:r>
              <a:rPr lang="ru-RU" dirty="0" err="1" smtClean="0"/>
              <a:t>Охотоморья</a:t>
            </a:r>
            <a:r>
              <a:rPr lang="ru-RU" dirty="0" smtClean="0"/>
              <a:t>. Разноцветные скалы и дикая тайга. Сильные приливные течения, которые с ревом врываются в узкие проливы между этими скалами. Шестиметровые приливы, и обширные осушки, открывающиеся на отливах. Блуждающие льды и постоянные туманы. Медведи, которые развелись на островах в огромном количестве, и морское население – киты, белухи, касатки, нерпы... Суровое северное море. В состав архипелага входят 15 больших островов, а также множество маленьких островков, скал и </a:t>
            </a:r>
            <a:r>
              <a:rPr lang="ru-RU" dirty="0" err="1" smtClean="0"/>
              <a:t>кекуров</a:t>
            </a:r>
            <a:r>
              <a:rPr lang="ru-RU" dirty="0" smtClean="0"/>
              <a:t>. </a:t>
            </a:r>
            <a:endParaRPr lang="ru-RU" dirty="0"/>
          </a:p>
        </p:txBody>
      </p:sp>
      <p:pic>
        <p:nvPicPr>
          <p:cNvPr id="1026" name="Picture 2" descr="&amp;SHcy;&amp;tcy;&amp;ocy;&amp;rcy;&amp;mcy; &amp;ncy;&amp;acy; &amp;SHcy;&amp;acy;&amp;ncy;&amp;tcy;&amp;acy;&amp;rcy;&amp;acy;&amp;khcy; - &amp;ocy;&amp;bcy;&amp;ycy;&amp;chcy;&amp;ncy;&amp;ocy;&amp;iecy; &amp;dcy;&amp;iecy;&amp;lcy;&amp;ocy;..."/>
          <p:cNvPicPr>
            <a:picLocks noChangeAspect="1" noChangeArrowheads="1"/>
          </p:cNvPicPr>
          <p:nvPr/>
        </p:nvPicPr>
        <p:blipFill>
          <a:blip r:embed="rId2" cstate="print"/>
          <a:srcRect/>
          <a:stretch>
            <a:fillRect/>
          </a:stretch>
        </p:blipFill>
        <p:spPr bwMode="auto">
          <a:xfrm>
            <a:off x="642910" y="2643182"/>
            <a:ext cx="8143932" cy="405765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14291"/>
            <a:ext cx="8929718" cy="2031325"/>
          </a:xfrm>
          <a:prstGeom prst="rect">
            <a:avLst/>
          </a:prstGeom>
        </p:spPr>
        <p:txBody>
          <a:bodyPr wrap="square">
            <a:spAutoFit/>
          </a:bodyPr>
          <a:lstStyle/>
          <a:p>
            <a:r>
              <a:rPr lang="ru-RU" dirty="0" smtClean="0"/>
              <a:t>Климат </a:t>
            </a:r>
            <a:r>
              <a:rPr lang="ru-RU" dirty="0" err="1" smtClean="0"/>
              <a:t>Шантарских</a:t>
            </a:r>
            <a:r>
              <a:rPr lang="ru-RU" dirty="0" smtClean="0"/>
              <a:t> островов даже суровее, чем в самой северной части Охотского моря. Это обусловлено близостью к холодным районам Якутии, сложной системой ветровых и приливно-отливных течений. Приливы на островах достигают 5-8 м., а приливные течения одни из самых быстрых во всём мировом океане, достигая 8 узлов в проливе Опасном, Северном и в близости материка. Вся сила приливов устремляется в проливы как в бутылочное горлышко. Проливы напоминают быстротекущие реки и шум проносящейся воды слышен за несколько километров.</a:t>
            </a:r>
            <a:endParaRPr lang="ru-RU" dirty="0"/>
          </a:p>
        </p:txBody>
      </p:sp>
      <p:pic>
        <p:nvPicPr>
          <p:cNvPr id="15362" name="Picture 2" descr="http://www.budemzdorovee.ru/files/Shantary/03_shantar_volna.jpg"/>
          <p:cNvPicPr>
            <a:picLocks noChangeAspect="1" noChangeArrowheads="1"/>
          </p:cNvPicPr>
          <p:nvPr/>
        </p:nvPicPr>
        <p:blipFill>
          <a:blip r:embed="rId2" cstate="print"/>
          <a:srcRect/>
          <a:stretch>
            <a:fillRect/>
          </a:stretch>
        </p:blipFill>
        <p:spPr bwMode="auto">
          <a:xfrm>
            <a:off x="214282" y="2357430"/>
            <a:ext cx="8643998" cy="421481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285728"/>
            <a:ext cx="8215370" cy="923330"/>
          </a:xfrm>
          <a:prstGeom prst="rect">
            <a:avLst/>
          </a:prstGeom>
        </p:spPr>
        <p:txBody>
          <a:bodyPr wrap="square">
            <a:spAutoFit/>
          </a:bodyPr>
          <a:lstStyle/>
          <a:p>
            <a:r>
              <a:rPr lang="ru-RU" dirty="0" smtClean="0"/>
              <a:t>Лишь на 1,5-2 месяца острова освобождаются ото льда. Еще в июле здесь плавают айсберги, а уже во второй половине сентября может выпасть снег. И все это не смотря на то, что острова расположены на широте Москвы! </a:t>
            </a:r>
            <a:endParaRPr lang="ru-RU" dirty="0"/>
          </a:p>
        </p:txBody>
      </p:sp>
      <p:pic>
        <p:nvPicPr>
          <p:cNvPr id="16386" name="Picture 2" descr="http://www.budemzdorovee.ru/files/Shantary/04_medved.jpg"/>
          <p:cNvPicPr>
            <a:picLocks noChangeAspect="1" noChangeArrowheads="1"/>
          </p:cNvPicPr>
          <p:nvPr/>
        </p:nvPicPr>
        <p:blipFill>
          <a:blip r:embed="rId2" cstate="print"/>
          <a:srcRect/>
          <a:stretch>
            <a:fillRect/>
          </a:stretch>
        </p:blipFill>
        <p:spPr bwMode="auto">
          <a:xfrm>
            <a:off x="1285852" y="2214554"/>
            <a:ext cx="6096000" cy="368617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14290"/>
            <a:ext cx="8643998" cy="1754326"/>
          </a:xfrm>
          <a:prstGeom prst="rect">
            <a:avLst/>
          </a:prstGeom>
        </p:spPr>
        <p:txBody>
          <a:bodyPr wrap="square">
            <a:spAutoFit/>
          </a:bodyPr>
          <a:lstStyle/>
          <a:p>
            <a:r>
              <a:rPr lang="ru-RU" dirty="0" smtClean="0"/>
              <a:t>Труднодоступность островов позволила сохранить природу во всей ее первозданности. Здесь можно увидеть кормящиеся стада китов, множество тюленей и охотящихся на них касаток, бесчисленное количество птичьих базаров, бродящих по берегу медведей и многое другое. На островах великолепная рыбалка. В реках водятся такие виды рыб как голец, </a:t>
            </a:r>
            <a:r>
              <a:rPr lang="ru-RU" dirty="0" err="1" smtClean="0"/>
              <a:t>кунжа</a:t>
            </a:r>
            <a:r>
              <a:rPr lang="ru-RU" dirty="0" smtClean="0"/>
              <a:t>, горбуша, красноперка, мальма, ленок. Здесь также большое обилие ягод и грибов. </a:t>
            </a:r>
            <a:endParaRPr lang="ru-RU" dirty="0"/>
          </a:p>
        </p:txBody>
      </p:sp>
      <p:pic>
        <p:nvPicPr>
          <p:cNvPr id="17410" name="Picture 2" descr="&amp;Lcy;&amp;acy;&amp;mcy;&amp;icy;&amp;ncy;&amp;acy;&amp;rcy;&amp;icy;&amp;yacy; &amp;acy;&amp;ncy;&amp;gcy;&amp;ucy;&amp;scy;&amp;tcy;&amp;acy;&amp;tcy;&amp;acy;, &amp;Lcy;&amp;acy;&amp;mcy;&amp;icy;&amp;fcy;&amp;acy;&amp;rcy;&amp;ecy;&amp;ncy;, &amp;mcy;&amp;ocy;&amp;rcy;&amp;scy;&amp;kcy;&amp;icy;&amp;iecy; &amp;vcy;&amp;ocy;&amp;dcy;&amp;ocy;&amp;rcy;&amp;ocy;&amp;scy;&amp;lcy;&amp;icy; &amp;ncy;&amp;acy; &amp;bcy;&amp;iecy;&amp;rcy;&amp;iecy;&amp;gcy;&amp;ucy;, &amp;SHcy;&amp;acy;&amp;ncy;&amp;tcy;&amp;acy;&amp;rcy;&amp;ycy;"/>
          <p:cNvPicPr>
            <a:picLocks noChangeAspect="1" noChangeArrowheads="1"/>
          </p:cNvPicPr>
          <p:nvPr/>
        </p:nvPicPr>
        <p:blipFill>
          <a:blip r:embed="rId2" cstate="print"/>
          <a:srcRect/>
          <a:stretch>
            <a:fillRect/>
          </a:stretch>
        </p:blipFill>
        <p:spPr bwMode="auto">
          <a:xfrm>
            <a:off x="1714480" y="2214554"/>
            <a:ext cx="6096000" cy="406717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3"/>
          <p:cNvSpPr>
            <a:spLocks noChangeArrowheads="1"/>
          </p:cNvSpPr>
          <p:nvPr/>
        </p:nvSpPr>
        <p:spPr bwMode="auto">
          <a:xfrm>
            <a:off x="571501" y="2518172"/>
            <a:ext cx="7905751" cy="2246769"/>
          </a:xfrm>
          <a:prstGeom prst="rect">
            <a:avLst/>
          </a:prstGeom>
          <a:noFill/>
          <a:ln w="9525">
            <a:noFill/>
            <a:miter lim="800000"/>
            <a:headEnd/>
            <a:tailEnd/>
          </a:ln>
        </p:spPr>
        <p:txBody>
          <a:bodyPr>
            <a:spAutoFit/>
          </a:bodyPr>
          <a:lstStyle/>
          <a:p>
            <a:pPr algn="ctr"/>
            <a:r>
              <a:rPr lang="ru-RU" sz="2800" b="1" dirty="0">
                <a:solidFill>
                  <a:srgbClr val="002060"/>
                </a:solidFill>
                <a:latin typeface="Bookman Old Style" pitchFamily="18" charset="0"/>
              </a:rPr>
              <a:t>Хабаровский край включает </a:t>
            </a:r>
          </a:p>
          <a:p>
            <a:endParaRPr lang="ru-RU" sz="2800" b="1" dirty="0">
              <a:solidFill>
                <a:srgbClr val="002060"/>
              </a:solidFill>
              <a:latin typeface="Bookman Old Style" pitchFamily="18" charset="0"/>
            </a:endParaRPr>
          </a:p>
          <a:p>
            <a:r>
              <a:rPr lang="ru-RU" sz="2800" b="1" dirty="0">
                <a:solidFill>
                  <a:srgbClr val="002060"/>
                </a:solidFill>
                <a:latin typeface="Bookman Old Style" pitchFamily="18" charset="0"/>
              </a:rPr>
              <a:t>-17 </a:t>
            </a:r>
            <a:r>
              <a:rPr lang="ru-RU" sz="2800" b="1" dirty="0" smtClean="0">
                <a:solidFill>
                  <a:srgbClr val="002060"/>
                </a:solidFill>
                <a:latin typeface="Bookman Old Style" pitchFamily="18" charset="0"/>
              </a:rPr>
              <a:t>районов</a:t>
            </a:r>
            <a:endParaRPr lang="ru-RU" sz="2800" b="1" dirty="0">
              <a:solidFill>
                <a:srgbClr val="002060"/>
              </a:solidFill>
              <a:latin typeface="Bookman Old Style" pitchFamily="18" charset="0"/>
            </a:endParaRPr>
          </a:p>
          <a:p>
            <a:r>
              <a:rPr lang="ru-RU" sz="2800" b="1" dirty="0">
                <a:solidFill>
                  <a:srgbClr val="002060"/>
                </a:solidFill>
                <a:latin typeface="Bookman Old Style" pitchFamily="18" charset="0"/>
              </a:rPr>
              <a:t>-7 городов, </a:t>
            </a:r>
          </a:p>
          <a:p>
            <a:r>
              <a:rPr lang="ru-RU" sz="2800" b="1" dirty="0">
                <a:solidFill>
                  <a:srgbClr val="002060"/>
                </a:solidFill>
                <a:latin typeface="Bookman Old Style" pitchFamily="18" charset="0"/>
              </a:rPr>
              <a:t>-29 поселков городского типа.</a:t>
            </a:r>
          </a:p>
        </p:txBody>
      </p:sp>
      <p:sp>
        <p:nvSpPr>
          <p:cNvPr id="8195" name="Прямоугольник 4"/>
          <p:cNvSpPr>
            <a:spLocks noChangeArrowheads="1"/>
          </p:cNvSpPr>
          <p:nvPr/>
        </p:nvSpPr>
        <p:spPr bwMode="auto">
          <a:xfrm>
            <a:off x="476252" y="642937"/>
            <a:ext cx="7334249" cy="1077218"/>
          </a:xfrm>
          <a:prstGeom prst="rect">
            <a:avLst/>
          </a:prstGeom>
          <a:noFill/>
          <a:ln w="9525">
            <a:noFill/>
            <a:miter lim="800000"/>
            <a:headEnd/>
            <a:tailEnd/>
          </a:ln>
        </p:spPr>
        <p:txBody>
          <a:bodyPr>
            <a:spAutoFit/>
          </a:bodyPr>
          <a:lstStyle/>
          <a:p>
            <a:pPr algn="ctr"/>
            <a:r>
              <a:rPr lang="ru-RU" sz="3200" b="1">
                <a:solidFill>
                  <a:srgbClr val="002060"/>
                </a:solidFill>
              </a:rPr>
              <a:t>Административно-территориальное устройство.</a:t>
            </a:r>
            <a:endParaRPr lang="ru-RU" sz="3200">
              <a:solidFill>
                <a:srgbClr val="002060"/>
              </a:solidFill>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8929718" cy="2031325"/>
          </a:xfrm>
          <a:prstGeom prst="rect">
            <a:avLst/>
          </a:prstGeom>
        </p:spPr>
        <p:txBody>
          <a:bodyPr wrap="square">
            <a:spAutoFit/>
          </a:bodyPr>
          <a:lstStyle/>
          <a:p>
            <a:r>
              <a:rPr lang="ru-RU" dirty="0" smtClean="0"/>
              <a:t>Когда-то на </a:t>
            </a:r>
            <a:r>
              <a:rPr lang="ru-RU" dirty="0" err="1" smtClean="0"/>
              <a:t>Шантарах</a:t>
            </a:r>
            <a:r>
              <a:rPr lang="ru-RU" dirty="0" smtClean="0"/>
              <a:t> были люди, сейчас же кроме работников метеостанции на островах никто не живёт. Зато в реках и озёрах обилие рыбы, по берегам бродят медведи, стоит шум от птичьих базаров, а возле берегов плавают киты, касатки и огромное количество тюленей. Интересна и геология островов. Берега представляют собой настоящий геологический музей под открытым небом. Во многих местах можно увидеть скалы окрашенные в самые разные цвета - </a:t>
            </a:r>
            <a:r>
              <a:rPr lang="ru-RU" dirty="0" err="1" smtClean="0"/>
              <a:t>розовый</a:t>
            </a:r>
            <a:r>
              <a:rPr lang="ru-RU" dirty="0" smtClean="0"/>
              <a:t>, красный, зелёный, белый. Это выходы на поверхность яшмы, мрамора и других пород. </a:t>
            </a:r>
            <a:endParaRPr lang="ru-RU" dirty="0"/>
          </a:p>
        </p:txBody>
      </p:sp>
      <p:pic>
        <p:nvPicPr>
          <p:cNvPr id="18434" name="Picture 2" descr="http://www.budemzdorovee.ru/files/Shantary/06_burelom.jpg"/>
          <p:cNvPicPr>
            <a:picLocks noChangeAspect="1" noChangeArrowheads="1"/>
          </p:cNvPicPr>
          <p:nvPr/>
        </p:nvPicPr>
        <p:blipFill>
          <a:blip r:embed="rId2" cstate="print"/>
          <a:srcRect/>
          <a:stretch>
            <a:fillRect/>
          </a:stretch>
        </p:blipFill>
        <p:spPr bwMode="auto">
          <a:xfrm>
            <a:off x="1785918" y="2357430"/>
            <a:ext cx="6096000" cy="405765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14290"/>
            <a:ext cx="8429684" cy="2308324"/>
          </a:xfrm>
          <a:prstGeom prst="rect">
            <a:avLst/>
          </a:prstGeom>
        </p:spPr>
        <p:txBody>
          <a:bodyPr wrap="square">
            <a:spAutoFit/>
          </a:bodyPr>
          <a:lstStyle/>
          <a:p>
            <a:r>
              <a:rPr lang="ru-RU" dirty="0" err="1" smtClean="0"/>
              <a:t>Шантарские</a:t>
            </a:r>
            <a:r>
              <a:rPr lang="ru-RU" dirty="0" smtClean="0"/>
              <a:t> острова являются не только жемчужиной </a:t>
            </a:r>
            <a:r>
              <a:rPr lang="ru-RU" dirty="0" err="1" smtClean="0"/>
              <a:t>Охотоморья</a:t>
            </a:r>
            <a:r>
              <a:rPr lang="ru-RU" dirty="0" smtClean="0"/>
              <a:t>, но и невероятно интересны для туристов и путешественников со всего мира. </a:t>
            </a:r>
            <a:r>
              <a:rPr lang="ru-RU" dirty="0" err="1" smtClean="0"/>
              <a:t>Шантарский</a:t>
            </a:r>
            <a:r>
              <a:rPr lang="ru-RU" dirty="0" smtClean="0"/>
              <a:t> Архипелаг находится вдали от населённых пунктов: в 100 км. к западу находится </a:t>
            </a:r>
            <a:r>
              <a:rPr lang="ru-RU" dirty="0" err="1" smtClean="0"/>
              <a:t>пос.Чумикан</a:t>
            </a:r>
            <a:r>
              <a:rPr lang="ru-RU" dirty="0" smtClean="0"/>
              <a:t>, на таком же расстоянии к Югу вымирающий пос. </a:t>
            </a:r>
            <a:r>
              <a:rPr lang="ru-RU" dirty="0" err="1" smtClean="0"/>
              <a:t>Тугур</a:t>
            </a:r>
            <a:r>
              <a:rPr lang="ru-RU" dirty="0" smtClean="0"/>
              <a:t>, в 400-х километрах к Северу - г. Николаевск-на-Амуре. Этим и объясняется то, что на </a:t>
            </a:r>
            <a:r>
              <a:rPr lang="ru-RU" dirty="0" err="1" smtClean="0"/>
              <a:t>Шантарах</a:t>
            </a:r>
            <a:r>
              <a:rPr lang="ru-RU" dirty="0" smtClean="0"/>
              <a:t> сохранилась девственно чистая природа и животный мир.</a:t>
            </a:r>
            <a:br>
              <a:rPr lang="ru-RU" dirty="0" smtClean="0"/>
            </a:br>
            <a:r>
              <a:rPr lang="ru-RU" dirty="0" smtClean="0"/>
              <a:t/>
            </a:r>
            <a:br>
              <a:rPr lang="ru-RU" dirty="0" smtClean="0"/>
            </a:br>
            <a:endParaRPr lang="ru-RU" dirty="0"/>
          </a:p>
        </p:txBody>
      </p:sp>
      <p:pic>
        <p:nvPicPr>
          <p:cNvPr id="3" name="Рисунок 2" descr="http://www.budemzdorovee.ru/files/Shantary/07_spina_mishki.jpg"/>
          <p:cNvPicPr/>
          <p:nvPr/>
        </p:nvPicPr>
        <p:blipFill>
          <a:blip r:embed="rId2" cstate="print"/>
          <a:srcRect/>
          <a:stretch>
            <a:fillRect/>
          </a:stretch>
        </p:blipFill>
        <p:spPr bwMode="auto">
          <a:xfrm>
            <a:off x="1428728" y="2214554"/>
            <a:ext cx="6101080" cy="409257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14290"/>
            <a:ext cx="8429684" cy="2308324"/>
          </a:xfrm>
          <a:prstGeom prst="rect">
            <a:avLst/>
          </a:prstGeom>
        </p:spPr>
        <p:txBody>
          <a:bodyPr wrap="square">
            <a:spAutoFit/>
          </a:bodyPr>
          <a:lstStyle/>
          <a:p>
            <a:r>
              <a:rPr lang="ru-RU" dirty="0" smtClean="0"/>
              <a:t>Особенность этого уголка планеты состоит в том, что во время ледникового периода, когда большая часть территории земного шара была покрыта ледяным панцирем, на Дальнем Востоке, за </a:t>
            </a:r>
            <a:r>
              <a:rPr lang="ru-RU" dirty="0" err="1" smtClean="0"/>
              <a:t>Сихоте-Алиньской</a:t>
            </a:r>
            <a:r>
              <a:rPr lang="ru-RU" dirty="0" smtClean="0"/>
              <a:t> грядой, осталась территория, на которой земля, море, а вместе с ними древние растения сохранились в неизменном виде до настоящего времени. Одним из таких растений является бурая морская водоросль - «Ламинария </a:t>
            </a:r>
            <a:r>
              <a:rPr lang="ru-RU" dirty="0" err="1" smtClean="0"/>
              <a:t>Ангустата</a:t>
            </a:r>
            <a:r>
              <a:rPr lang="ru-RU" dirty="0" smtClean="0"/>
              <a:t>», которая произрастает только в Охотском море на шельфовой зоне </a:t>
            </a:r>
            <a:r>
              <a:rPr lang="ru-RU" dirty="0" err="1" smtClean="0"/>
              <a:t>Шантарских</a:t>
            </a:r>
            <a:r>
              <a:rPr lang="ru-RU" dirty="0" smtClean="0"/>
              <a:t> островов. </a:t>
            </a:r>
            <a:br>
              <a:rPr lang="ru-RU" dirty="0" smtClean="0"/>
            </a:br>
            <a:endParaRPr lang="ru-RU" dirty="0"/>
          </a:p>
        </p:txBody>
      </p:sp>
      <p:pic>
        <p:nvPicPr>
          <p:cNvPr id="3" name="Рисунок 2" descr="http://www.budemzdorovee.ru/files/Shantary/08_burelom.jpg"/>
          <p:cNvPicPr/>
          <p:nvPr/>
        </p:nvPicPr>
        <p:blipFill>
          <a:blip r:embed="rId2" cstate="print"/>
          <a:srcRect/>
          <a:stretch>
            <a:fillRect/>
          </a:stretch>
        </p:blipFill>
        <p:spPr bwMode="auto">
          <a:xfrm>
            <a:off x="1500166" y="2571744"/>
            <a:ext cx="6101080" cy="406209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14290"/>
            <a:ext cx="8572560" cy="2308324"/>
          </a:xfrm>
          <a:prstGeom prst="rect">
            <a:avLst/>
          </a:prstGeom>
        </p:spPr>
        <p:txBody>
          <a:bodyPr wrap="square">
            <a:spAutoFit/>
          </a:bodyPr>
          <a:lstStyle/>
          <a:p>
            <a:r>
              <a:rPr lang="ru-RU" dirty="0" smtClean="0"/>
              <a:t>Пейзажи островов поражают своей красотой. Лето здесь хоть и короткое, но очень бурное. Десятки водопадов низвергаются с обрывистых </a:t>
            </a:r>
            <a:r>
              <a:rPr lang="ru-RU" dirty="0" err="1" smtClean="0"/>
              <a:t>Шантарских</a:t>
            </a:r>
            <a:r>
              <a:rPr lang="ru-RU" dirty="0" smtClean="0"/>
              <a:t> берегов. Неповторимы реки и озера. Самое крупное из которых – озеро Большое с впадающей в него рекой Оленьей. Когда-то на </a:t>
            </a:r>
            <a:r>
              <a:rPr lang="ru-RU" dirty="0" err="1" smtClean="0"/>
              <a:t>Шантарах</a:t>
            </a:r>
            <a:r>
              <a:rPr lang="ru-RU" dirty="0" smtClean="0"/>
              <a:t> жили люди, занимавшиеся китовым промыслом, сейчас же кроме работников метеостанции на островах никого нет.</a:t>
            </a:r>
            <a:br>
              <a:rPr lang="ru-RU" dirty="0" smtClean="0"/>
            </a:br>
            <a:r>
              <a:rPr lang="ru-RU" dirty="0" smtClean="0"/>
              <a:t/>
            </a:r>
            <a:br>
              <a:rPr lang="ru-RU" dirty="0" smtClean="0"/>
            </a:br>
            <a:endParaRPr lang="ru-RU" dirty="0"/>
          </a:p>
        </p:txBody>
      </p:sp>
      <p:pic>
        <p:nvPicPr>
          <p:cNvPr id="3" name="Рисунок 2" descr="http://www.budemzdorovee.ru/files/Shantary/09_tulen_lezit.jpg"/>
          <p:cNvPicPr/>
          <p:nvPr/>
        </p:nvPicPr>
        <p:blipFill>
          <a:blip r:embed="rId2" cstate="print"/>
          <a:srcRect/>
          <a:stretch>
            <a:fillRect/>
          </a:stretch>
        </p:blipFill>
        <p:spPr bwMode="auto">
          <a:xfrm>
            <a:off x="1571604" y="2143116"/>
            <a:ext cx="6101080" cy="406209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8572560" cy="1754326"/>
          </a:xfrm>
          <a:prstGeom prst="rect">
            <a:avLst/>
          </a:prstGeom>
        </p:spPr>
        <p:txBody>
          <a:bodyPr wrap="square">
            <a:spAutoFit/>
          </a:bodyPr>
          <a:lstStyle/>
          <a:p>
            <a:r>
              <a:rPr lang="ru-RU" dirty="0" smtClean="0"/>
              <a:t>Необычайно красив облик </a:t>
            </a:r>
            <a:r>
              <a:rPr lang="ru-RU" dirty="0" err="1" smtClean="0"/>
              <a:t>Шантар</a:t>
            </a:r>
            <a:r>
              <a:rPr lang="ru-RU" dirty="0" smtClean="0"/>
              <a:t>. Лето здесь хоть и короткое, но очень бурное. На островах бесчисленное количество скал и </a:t>
            </a:r>
            <a:r>
              <a:rPr lang="ru-RU" dirty="0" err="1" smtClean="0"/>
              <a:t>кекуров</a:t>
            </a:r>
            <a:r>
              <a:rPr lang="ru-RU" dirty="0" smtClean="0"/>
              <a:t>, десятки водопадов низвергаются с обрывистых </a:t>
            </a:r>
            <a:r>
              <a:rPr lang="ru-RU" dirty="0" err="1" smtClean="0"/>
              <a:t>Шантарских</a:t>
            </a:r>
            <a:r>
              <a:rPr lang="ru-RU" dirty="0" smtClean="0"/>
              <a:t> берегов. Неповторимы реки и озера. Самое крупное из которых - озеро Большое с впадающей в него рекой Оленьей. </a:t>
            </a:r>
            <a:br>
              <a:rPr lang="ru-RU" dirty="0" smtClean="0"/>
            </a:br>
            <a:r>
              <a:rPr lang="ru-RU" dirty="0" smtClean="0"/>
              <a:t/>
            </a:r>
            <a:br>
              <a:rPr lang="ru-RU" dirty="0" smtClean="0"/>
            </a:br>
            <a:endParaRPr lang="ru-RU" dirty="0"/>
          </a:p>
        </p:txBody>
      </p:sp>
      <p:pic>
        <p:nvPicPr>
          <p:cNvPr id="3" name="Рисунок 2" descr="http://www.budemzdorovee.ru/files/Shantary/10_mishka_les.jpg"/>
          <p:cNvPicPr/>
          <p:nvPr/>
        </p:nvPicPr>
        <p:blipFill>
          <a:blip r:embed="rId2" cstate="print"/>
          <a:srcRect/>
          <a:stretch>
            <a:fillRect/>
          </a:stretch>
        </p:blipFill>
        <p:spPr bwMode="auto">
          <a:xfrm>
            <a:off x="1714480" y="2285992"/>
            <a:ext cx="6101080" cy="406209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429684" cy="1754326"/>
          </a:xfrm>
          <a:prstGeom prst="rect">
            <a:avLst/>
          </a:prstGeom>
        </p:spPr>
        <p:txBody>
          <a:bodyPr wrap="square">
            <a:spAutoFit/>
          </a:bodyPr>
          <a:lstStyle/>
          <a:p>
            <a:r>
              <a:rPr lang="ru-RU" dirty="0" smtClean="0"/>
              <a:t>Интересна и геология островов. Берега представляют собой настоящий геологический музей под открытым небом. Во многих местах можно увидеть скалы окрашенные в самые разные цвета - </a:t>
            </a:r>
            <a:r>
              <a:rPr lang="ru-RU" dirty="0" err="1" smtClean="0"/>
              <a:t>розовый</a:t>
            </a:r>
            <a:r>
              <a:rPr lang="ru-RU" dirty="0" smtClean="0"/>
              <a:t>, красный, зелёный, белый. Это выходы на поверхность яшмы, мрамора и других пород. </a:t>
            </a:r>
            <a:br>
              <a:rPr lang="ru-RU" dirty="0" smtClean="0"/>
            </a:br>
            <a:r>
              <a:rPr lang="ru-RU" dirty="0" smtClean="0"/>
              <a:t/>
            </a:r>
            <a:br>
              <a:rPr lang="ru-RU" dirty="0" smtClean="0"/>
            </a:br>
            <a:endParaRPr lang="ru-RU" dirty="0"/>
          </a:p>
        </p:txBody>
      </p:sp>
      <p:pic>
        <p:nvPicPr>
          <p:cNvPr id="3" name="Рисунок 2" descr="http://www.budemzdorovee.ru/files/Shantary/11_utes.jpg"/>
          <p:cNvPicPr/>
          <p:nvPr/>
        </p:nvPicPr>
        <p:blipFill>
          <a:blip r:embed="rId2" cstate="print"/>
          <a:srcRect/>
          <a:stretch>
            <a:fillRect/>
          </a:stretch>
        </p:blipFill>
        <p:spPr bwMode="auto">
          <a:xfrm>
            <a:off x="1643042" y="2071678"/>
            <a:ext cx="6101080" cy="406209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85728"/>
            <a:ext cx="8358246" cy="2031325"/>
          </a:xfrm>
          <a:prstGeom prst="rect">
            <a:avLst/>
          </a:prstGeom>
        </p:spPr>
        <p:txBody>
          <a:bodyPr wrap="square">
            <a:spAutoFit/>
          </a:bodyPr>
          <a:lstStyle/>
          <a:p>
            <a:r>
              <a:rPr lang="ru-RU" dirty="0" err="1" smtClean="0"/>
              <a:t>Шантарский</a:t>
            </a:r>
            <a:r>
              <a:rPr lang="ru-RU" dirty="0" smtClean="0"/>
              <a:t> архипелаг состоит из 15 больших и малых островов, а также большого числа скал и </a:t>
            </a:r>
            <a:r>
              <a:rPr lang="ru-RU" dirty="0" err="1" smtClean="0"/>
              <a:t>кекуров</a:t>
            </a:r>
            <a:r>
              <a:rPr lang="ru-RU" dirty="0" smtClean="0"/>
              <a:t>. Самый большой остров - </a:t>
            </a:r>
            <a:r>
              <a:rPr lang="ru-RU" dirty="0" err="1" smtClean="0"/>
              <a:t>остров</a:t>
            </a:r>
            <a:r>
              <a:rPr lang="ru-RU" dirty="0" smtClean="0"/>
              <a:t> Большой Шантар-1790 кв.км., второй по величине - остров Феклистова около 400 кв. км. Далее идут острова Малый </a:t>
            </a:r>
            <a:r>
              <a:rPr lang="ru-RU" dirty="0" err="1" smtClean="0"/>
              <a:t>Шантар</a:t>
            </a:r>
            <a:r>
              <a:rPr lang="ru-RU" dirty="0" smtClean="0"/>
              <a:t> и Беличий. Между островами и материком образовался замкнутый бассейн, который называется </a:t>
            </a:r>
            <a:r>
              <a:rPr lang="ru-RU" dirty="0" err="1" smtClean="0"/>
              <a:t>Шантарским</a:t>
            </a:r>
            <a:r>
              <a:rPr lang="ru-RU" dirty="0" smtClean="0"/>
              <a:t> морем. </a:t>
            </a:r>
            <a:br>
              <a:rPr lang="ru-RU" dirty="0" smtClean="0"/>
            </a:br>
            <a:r>
              <a:rPr lang="ru-RU" dirty="0" smtClean="0"/>
              <a:t/>
            </a:r>
            <a:br>
              <a:rPr lang="ru-RU" dirty="0" smtClean="0"/>
            </a:br>
            <a:endParaRPr lang="ru-RU" dirty="0"/>
          </a:p>
        </p:txBody>
      </p:sp>
      <p:pic>
        <p:nvPicPr>
          <p:cNvPr id="3" name="Рисунок 2" descr="http://www.budemzdorovee.ru/files/Shantary/12_oshantar.jpg"/>
          <p:cNvPicPr/>
          <p:nvPr/>
        </p:nvPicPr>
        <p:blipFill>
          <a:blip r:embed="rId2" cstate="print"/>
          <a:srcRect/>
          <a:stretch>
            <a:fillRect/>
          </a:stretch>
        </p:blipFill>
        <p:spPr bwMode="auto">
          <a:xfrm>
            <a:off x="1500166" y="2285992"/>
            <a:ext cx="6101080" cy="406209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42852"/>
            <a:ext cx="8643998" cy="2308324"/>
          </a:xfrm>
          <a:prstGeom prst="rect">
            <a:avLst/>
          </a:prstGeom>
        </p:spPr>
        <p:txBody>
          <a:bodyPr wrap="square">
            <a:spAutoFit/>
          </a:bodyPr>
          <a:lstStyle/>
          <a:p>
            <a:r>
              <a:rPr lang="ru-RU" dirty="0" smtClean="0"/>
              <a:t/>
            </a:r>
            <a:br>
              <a:rPr lang="ru-RU" dirty="0" smtClean="0"/>
            </a:br>
            <a:r>
              <a:rPr lang="ru-RU" dirty="0" err="1" smtClean="0"/>
              <a:t>Шантары</a:t>
            </a:r>
            <a:r>
              <a:rPr lang="ru-RU" dirty="0" smtClean="0"/>
              <a:t> - это рай для фотографов. Великолепие северной природы и дикие животные, совершенно спокойно реагирующие на человека. Особенно много здесь медведей, сфотографировать которых на близком расстоянии не составит труда.  Если посмотреть на них с высоты птичьего полета, то создается впечатление, что какой-то великан однажды сыпанул в воду груду камней и скал. </a:t>
            </a:r>
            <a:br>
              <a:rPr lang="ru-RU" dirty="0" smtClean="0"/>
            </a:br>
            <a:r>
              <a:rPr lang="ru-RU" dirty="0" smtClean="0"/>
              <a:t/>
            </a:r>
            <a:br>
              <a:rPr lang="ru-RU" dirty="0" smtClean="0"/>
            </a:br>
            <a:endParaRPr lang="ru-RU" dirty="0"/>
          </a:p>
        </p:txBody>
      </p:sp>
      <p:pic>
        <p:nvPicPr>
          <p:cNvPr id="3" name="Рисунок 2" descr="http://www.budemzdorovee.ru/files/Shantary/13_tulen.jpg"/>
          <p:cNvPicPr/>
          <p:nvPr/>
        </p:nvPicPr>
        <p:blipFill>
          <a:blip r:embed="rId2" cstate="print"/>
          <a:srcRect/>
          <a:stretch>
            <a:fillRect/>
          </a:stretch>
        </p:blipFill>
        <p:spPr bwMode="auto">
          <a:xfrm>
            <a:off x="1428728" y="2285992"/>
            <a:ext cx="6101080" cy="406209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8501122" cy="1477328"/>
          </a:xfrm>
          <a:prstGeom prst="rect">
            <a:avLst/>
          </a:prstGeom>
        </p:spPr>
        <p:txBody>
          <a:bodyPr wrap="square">
            <a:spAutoFit/>
          </a:bodyPr>
          <a:lstStyle/>
          <a:p>
            <a:r>
              <a:rPr lang="ru-RU" dirty="0" smtClean="0"/>
              <a:t>Так и появились на карте </a:t>
            </a:r>
            <a:r>
              <a:rPr lang="ru-RU" dirty="0" err="1" smtClean="0"/>
              <a:t>Охотоморья</a:t>
            </a:r>
            <a:r>
              <a:rPr lang="ru-RU" dirty="0" smtClean="0"/>
              <a:t> эти удивительные, загадочные острова на горизонте. Частые туманы на островах чередуются с редкими, но сильными штормами...</a:t>
            </a:r>
            <a:br>
              <a:rPr lang="ru-RU" dirty="0" smtClean="0"/>
            </a:br>
            <a:r>
              <a:rPr lang="ru-RU" dirty="0" smtClean="0"/>
              <a:t/>
            </a:r>
            <a:br>
              <a:rPr lang="ru-RU" dirty="0" smtClean="0"/>
            </a:br>
            <a:endParaRPr lang="ru-RU" dirty="0"/>
          </a:p>
        </p:txBody>
      </p:sp>
      <p:pic>
        <p:nvPicPr>
          <p:cNvPr id="3" name="Рисунок 2" descr="http://www.budemzdorovee.ru/files/Shantary/14_golova_tulenya.jpg"/>
          <p:cNvPicPr/>
          <p:nvPr/>
        </p:nvPicPr>
        <p:blipFill>
          <a:blip r:embed="rId2" cstate="print"/>
          <a:srcRect/>
          <a:stretch>
            <a:fillRect/>
          </a:stretch>
        </p:blipFill>
        <p:spPr bwMode="auto">
          <a:xfrm>
            <a:off x="1521460" y="1397952"/>
            <a:ext cx="6101080" cy="406209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142852"/>
            <a:ext cx="8429684" cy="1477328"/>
          </a:xfrm>
          <a:prstGeom prst="rect">
            <a:avLst/>
          </a:prstGeom>
        </p:spPr>
        <p:txBody>
          <a:bodyPr wrap="square">
            <a:spAutoFit/>
          </a:bodyPr>
          <a:lstStyle/>
          <a:p>
            <a:r>
              <a:rPr lang="ru-RU" dirty="0" err="1" smtClean="0"/>
              <a:t>Шантарские</a:t>
            </a:r>
            <a:r>
              <a:rPr lang="ru-RU" dirty="0" smtClean="0"/>
              <a:t> острова — архипелаг в Охотском море у входа в </a:t>
            </a:r>
            <a:r>
              <a:rPr lang="ru-RU" dirty="0" err="1" smtClean="0"/>
              <a:t>Удскую</a:t>
            </a:r>
            <a:r>
              <a:rPr lang="ru-RU" dirty="0" smtClean="0"/>
              <a:t> губу, </a:t>
            </a:r>
            <a:r>
              <a:rPr lang="ru-RU" dirty="0" err="1" smtClean="0"/>
              <a:t>Тугурский</a:t>
            </a:r>
            <a:r>
              <a:rPr lang="ru-RU" dirty="0" smtClean="0"/>
              <a:t> залив и залив Академии. Иногда из-за частых туманов их еще называют туманными островами. В состав архипелага входят 15 больших островов, а также множество маленьких островков и скал. Общая площадь архипелага около 2,5 тыс. км</a:t>
            </a:r>
            <a:r>
              <a:rPr lang="ru-RU" baseline="30000" dirty="0" smtClean="0"/>
              <a:t>2</a:t>
            </a:r>
            <a:r>
              <a:rPr lang="ru-RU" dirty="0" smtClean="0"/>
              <a:t>. </a:t>
            </a:r>
            <a:br>
              <a:rPr lang="ru-RU" dirty="0" smtClean="0"/>
            </a:br>
            <a:endParaRPr lang="ru-RU" dirty="0"/>
          </a:p>
        </p:txBody>
      </p:sp>
      <p:pic>
        <p:nvPicPr>
          <p:cNvPr id="3" name="Рисунок 2" descr="http://www.budemzdorovee.ru/files/Shantary/15_storm.jpg"/>
          <p:cNvPicPr/>
          <p:nvPr/>
        </p:nvPicPr>
        <p:blipFill>
          <a:blip r:embed="rId2" cstate="print"/>
          <a:srcRect/>
          <a:stretch>
            <a:fillRect/>
          </a:stretch>
        </p:blipFill>
        <p:spPr bwMode="auto">
          <a:xfrm>
            <a:off x="1500166" y="1857364"/>
            <a:ext cx="6101080" cy="406209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6" name="Rectangle 8"/>
          <p:cNvSpPr>
            <a:spLocks noGrp="1" noChangeArrowheads="1"/>
          </p:cNvSpPr>
          <p:nvPr>
            <p:ph type="title"/>
          </p:nvPr>
        </p:nvSpPr>
        <p:spPr>
          <a:xfrm>
            <a:off x="285752" y="404663"/>
            <a:ext cx="8401049" cy="3510391"/>
          </a:xfrm>
        </p:spPr>
        <p:txBody>
          <a:bodyPr>
            <a:normAutofit fontScale="90000"/>
          </a:bodyPr>
          <a:lstStyle/>
          <a:p>
            <a:pPr algn="l" eaLnBrk="1" hangingPunct="1"/>
            <a:r>
              <a:rPr lang="ru-RU" sz="2400" dirty="0" smtClean="0">
                <a:solidFill>
                  <a:srgbClr val="002060"/>
                </a:solidFill>
              </a:rPr>
              <a:t>ГЕОГРАФИЧЕСКОЕ ПОЛОЖЕНИЕ </a:t>
            </a:r>
            <a:br>
              <a:rPr lang="ru-RU" sz="2400" dirty="0" smtClean="0">
                <a:solidFill>
                  <a:srgbClr val="002060"/>
                </a:solidFill>
              </a:rPr>
            </a:br>
            <a:r>
              <a:rPr lang="ru-RU" sz="2400" dirty="0" smtClean="0">
                <a:solidFill>
                  <a:srgbClr val="002060"/>
                </a:solidFill>
              </a:rPr>
              <a:t>Край расположен в центральной части южной половины российского Дальнего </a:t>
            </a:r>
            <a:br>
              <a:rPr lang="ru-RU" sz="2400" dirty="0" smtClean="0">
                <a:solidFill>
                  <a:srgbClr val="002060"/>
                </a:solidFill>
              </a:rPr>
            </a:br>
            <a:r>
              <a:rPr lang="ru-RU" sz="2400" dirty="0" smtClean="0">
                <a:solidFill>
                  <a:srgbClr val="002060"/>
                </a:solidFill>
              </a:rPr>
              <a:t>Востока, граничит с Приморским краем, Еврейской автономной областью, Амурской </a:t>
            </a:r>
            <a:br>
              <a:rPr lang="ru-RU" sz="2400" dirty="0" smtClean="0">
                <a:solidFill>
                  <a:srgbClr val="002060"/>
                </a:solidFill>
              </a:rPr>
            </a:br>
            <a:r>
              <a:rPr lang="ru-RU" sz="2400" dirty="0" smtClean="0">
                <a:solidFill>
                  <a:srgbClr val="002060"/>
                </a:solidFill>
              </a:rPr>
              <a:t>и Магаданской областями. </a:t>
            </a:r>
            <a:br>
              <a:rPr lang="ru-RU" sz="2400" dirty="0" smtClean="0">
                <a:solidFill>
                  <a:srgbClr val="002060"/>
                </a:solidFill>
              </a:rPr>
            </a:br>
            <a:r>
              <a:rPr lang="ru-RU" sz="2400" dirty="0" smtClean="0">
                <a:solidFill>
                  <a:srgbClr val="002060"/>
                </a:solidFill>
              </a:rPr>
              <a:t>Государственная граница с Китаем. </a:t>
            </a:r>
            <a:br>
              <a:rPr lang="ru-RU" sz="2400" dirty="0" smtClean="0">
                <a:solidFill>
                  <a:srgbClr val="002060"/>
                </a:solidFill>
              </a:rPr>
            </a:br>
            <a:r>
              <a:rPr lang="ru-RU" sz="2400" dirty="0" smtClean="0">
                <a:solidFill>
                  <a:srgbClr val="002060"/>
                </a:solidFill>
              </a:rPr>
              <a:t>Омывается Охотским и </a:t>
            </a:r>
            <a:br>
              <a:rPr lang="ru-RU" sz="2400" dirty="0" smtClean="0">
                <a:solidFill>
                  <a:srgbClr val="002060"/>
                </a:solidFill>
              </a:rPr>
            </a:br>
            <a:r>
              <a:rPr lang="ru-RU" sz="2400" dirty="0" smtClean="0">
                <a:solidFill>
                  <a:srgbClr val="002060"/>
                </a:solidFill>
              </a:rPr>
              <a:t>Японским морями и </a:t>
            </a:r>
            <a:br>
              <a:rPr lang="ru-RU" sz="2400" dirty="0" smtClean="0">
                <a:solidFill>
                  <a:srgbClr val="002060"/>
                </a:solidFill>
              </a:rPr>
            </a:br>
            <a:r>
              <a:rPr lang="ru-RU" sz="2400" dirty="0" smtClean="0">
                <a:solidFill>
                  <a:srgbClr val="002060"/>
                </a:solidFill>
              </a:rPr>
              <a:t>Татарским проливом.</a:t>
            </a:r>
            <a:r>
              <a:rPr lang="ru-RU" sz="4800" dirty="0" smtClean="0">
                <a:solidFill>
                  <a:srgbClr val="002060"/>
                </a:solidFill>
              </a:rPr>
              <a:t> </a:t>
            </a:r>
          </a:p>
        </p:txBody>
      </p:sp>
      <p:pic>
        <p:nvPicPr>
          <p:cNvPr id="43020" name="Picture 12" descr="Карта Хабаровского края"/>
          <p:cNvPicPr>
            <a:picLocks noGrp="1" noChangeAspect="1" noChangeArrowheads="1"/>
          </p:cNvPicPr>
          <p:nvPr>
            <p:ph idx="1"/>
          </p:nvPr>
        </p:nvPicPr>
        <p:blipFill>
          <a:blip r:embed="rId2" cstate="print"/>
          <a:srcRect/>
          <a:stretch>
            <a:fillRect/>
          </a:stretch>
        </p:blipFill>
        <p:spPr>
          <a:xfrm>
            <a:off x="4667251" y="2204865"/>
            <a:ext cx="4155016" cy="4392487"/>
          </a:xfrm>
          <a:noFill/>
        </p:spPr>
      </p:pic>
    </p:spTree>
  </p:cSld>
  <p:clrMapOvr>
    <a:masterClrMapping/>
  </p:clrMapOvr>
  <p:transition advClick="0" advTm="2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0"/>
                                  </p:stCondLst>
                                  <p:childTnLst>
                                    <p:set>
                                      <p:cBhvr>
                                        <p:cTn id="6" dur="1" fill="hold">
                                          <p:stCondLst>
                                            <p:cond delay="0"/>
                                          </p:stCondLst>
                                        </p:cTn>
                                        <p:tgtEl>
                                          <p:spTgt spid="43016"/>
                                        </p:tgtEl>
                                        <p:attrNameLst>
                                          <p:attrName>style.visibility</p:attrName>
                                        </p:attrNameLst>
                                      </p:cBhvr>
                                      <p:to>
                                        <p:strVal val="visible"/>
                                      </p:to>
                                    </p:set>
                                    <p:anim calcmode="lin" valueType="num">
                                      <p:cBhvr additive="base">
                                        <p:cTn id="7" dur="2000" fill="hold"/>
                                        <p:tgtEl>
                                          <p:spTgt spid="43016"/>
                                        </p:tgtEl>
                                        <p:attrNameLst>
                                          <p:attrName>ppt_x</p:attrName>
                                        </p:attrNameLst>
                                      </p:cBhvr>
                                      <p:tavLst>
                                        <p:tav tm="0">
                                          <p:val>
                                            <p:strVal val="#ppt_x"/>
                                          </p:val>
                                        </p:tav>
                                        <p:tav tm="100000">
                                          <p:val>
                                            <p:strVal val="#ppt_x"/>
                                          </p:val>
                                        </p:tav>
                                      </p:tavLst>
                                    </p:anim>
                                    <p:anim calcmode="lin" valueType="num">
                                      <p:cBhvr additive="base">
                                        <p:cTn id="8" dur="2000" fill="hold"/>
                                        <p:tgtEl>
                                          <p:spTgt spid="43016"/>
                                        </p:tgtEl>
                                        <p:attrNameLst>
                                          <p:attrName>ppt_y</p:attrName>
                                        </p:attrNameLst>
                                      </p:cBhvr>
                                      <p:tavLst>
                                        <p:tav tm="0">
                                          <p:val>
                                            <p:strVal val="1+#ppt_h/2"/>
                                          </p:val>
                                        </p:tav>
                                        <p:tav tm="100000">
                                          <p:val>
                                            <p:strVal val="#ppt_y"/>
                                          </p:val>
                                        </p:tav>
                                      </p:tavLst>
                                    </p:anim>
                                  </p:childTnLst>
                                </p:cTn>
                              </p:par>
                              <p:par>
                                <p:cTn id="9" presetID="35" presetClass="entr" presetSubtype="0" fill="hold" nodeType="withEffect">
                                  <p:stCondLst>
                                    <p:cond delay="0"/>
                                  </p:stCondLst>
                                  <p:childTnLst>
                                    <p:set>
                                      <p:cBhvr>
                                        <p:cTn id="10" dur="1" fill="hold">
                                          <p:stCondLst>
                                            <p:cond delay="0"/>
                                          </p:stCondLst>
                                        </p:cTn>
                                        <p:tgtEl>
                                          <p:spTgt spid="43020"/>
                                        </p:tgtEl>
                                        <p:attrNameLst>
                                          <p:attrName>style.visibility</p:attrName>
                                        </p:attrNameLst>
                                      </p:cBhvr>
                                      <p:to>
                                        <p:strVal val="visible"/>
                                      </p:to>
                                    </p:set>
                                    <p:animEffect transition="in" filter="fade">
                                      <p:cBhvr>
                                        <p:cTn id="11" dur="3000"/>
                                        <p:tgtEl>
                                          <p:spTgt spid="43020"/>
                                        </p:tgtEl>
                                      </p:cBhvr>
                                    </p:animEffect>
                                    <p:anim calcmode="lin" valueType="num">
                                      <p:cBhvr>
                                        <p:cTn id="12" dur="3000" fill="hold"/>
                                        <p:tgtEl>
                                          <p:spTgt spid="43020"/>
                                        </p:tgtEl>
                                        <p:attrNameLst>
                                          <p:attrName>style.rotation</p:attrName>
                                        </p:attrNameLst>
                                      </p:cBhvr>
                                      <p:tavLst>
                                        <p:tav tm="0">
                                          <p:val>
                                            <p:fltVal val="720"/>
                                          </p:val>
                                        </p:tav>
                                        <p:tav tm="100000">
                                          <p:val>
                                            <p:fltVal val="0"/>
                                          </p:val>
                                        </p:tav>
                                      </p:tavLst>
                                    </p:anim>
                                    <p:anim calcmode="lin" valueType="num">
                                      <p:cBhvr>
                                        <p:cTn id="13" dur="3000" fill="hold"/>
                                        <p:tgtEl>
                                          <p:spTgt spid="43020"/>
                                        </p:tgtEl>
                                        <p:attrNameLst>
                                          <p:attrName>ppt_h</p:attrName>
                                        </p:attrNameLst>
                                      </p:cBhvr>
                                      <p:tavLst>
                                        <p:tav tm="0">
                                          <p:val>
                                            <p:fltVal val="0"/>
                                          </p:val>
                                        </p:tav>
                                        <p:tav tm="100000">
                                          <p:val>
                                            <p:strVal val="#ppt_h"/>
                                          </p:val>
                                        </p:tav>
                                      </p:tavLst>
                                    </p:anim>
                                    <p:anim calcmode="lin" valueType="num">
                                      <p:cBhvr>
                                        <p:cTn id="14" dur="3000" fill="hold"/>
                                        <p:tgtEl>
                                          <p:spTgt spid="4302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Острова покрыты преимущественно хвойным лесом и травой. С гор стекает много речек и ручьев, образуя около сотни водопадов высотой от 10 до 100 метров. Берега представляют собой настоящий геологический музей под открытым небом. Во многих местах можно увидеть скалы, окрашенные в самые разные цвета — </a:t>
            </a:r>
            <a:r>
              <a:rPr kumimoji="0" lang="ru-RU"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розовый</a:t>
            </a: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красный, зеленый, белый. Это выходы на поверхность яшмы, мрамора и других пород.</a:t>
            </a:r>
            <a:endParaRPr kumimoji="0" lang="ru-RU" b="0" i="0" u="none" strike="noStrike" cap="none" normalizeH="0" baseline="0" dirty="0" smtClean="0">
              <a:ln>
                <a:noFill/>
              </a:ln>
              <a:solidFill>
                <a:schemeClr val="tx1"/>
              </a:solidFill>
              <a:effectLst/>
              <a:latin typeface="Arial" pitchFamily="34" charset="0"/>
            </a:endParaRPr>
          </a:p>
        </p:txBody>
      </p:sp>
      <p:pic>
        <p:nvPicPr>
          <p:cNvPr id="3" name="Рисунок 2" descr="http://www.budemzdorovee.ru/files/Shantary/16_kasatka.jpg"/>
          <p:cNvPicPr/>
          <p:nvPr/>
        </p:nvPicPr>
        <p:blipFill>
          <a:blip r:embed="rId2" cstate="print"/>
          <a:srcRect/>
          <a:stretch>
            <a:fillRect/>
          </a:stretch>
        </p:blipFill>
        <p:spPr bwMode="auto">
          <a:xfrm>
            <a:off x="1500166" y="1857364"/>
            <a:ext cx="6101080" cy="45720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85728"/>
            <a:ext cx="8429684" cy="1200329"/>
          </a:xfrm>
          <a:prstGeom prst="rect">
            <a:avLst/>
          </a:prstGeom>
        </p:spPr>
        <p:txBody>
          <a:bodyPr wrap="square">
            <a:spAutoFit/>
          </a:bodyPr>
          <a:lstStyle/>
          <a:p>
            <a:r>
              <a:rPr lang="ru-RU" dirty="0" smtClean="0"/>
              <a:t>Проливы напоминают быстротекущие реки, и шум проносящейся воды слышен за несколько километров. Существует даже проект строительства в этом районе </a:t>
            </a:r>
            <a:r>
              <a:rPr lang="ru-RU" dirty="0" err="1" smtClean="0"/>
              <a:t>Тугурской</a:t>
            </a:r>
            <a:r>
              <a:rPr lang="ru-RU" dirty="0" smtClean="0"/>
              <a:t> приливной электростанции мощностью 8 ГВт.</a:t>
            </a:r>
            <a:br>
              <a:rPr lang="ru-RU" dirty="0" smtClean="0"/>
            </a:br>
            <a:endParaRPr lang="ru-RU" dirty="0"/>
          </a:p>
        </p:txBody>
      </p:sp>
      <p:pic>
        <p:nvPicPr>
          <p:cNvPr id="3" name="Рисунок 2" descr="http://www.budemzdorovee.ru/files/Shantary/18_derevo.jpg"/>
          <p:cNvPicPr/>
          <p:nvPr/>
        </p:nvPicPr>
        <p:blipFill>
          <a:blip r:embed="rId2" cstate="print"/>
          <a:srcRect/>
          <a:stretch>
            <a:fillRect/>
          </a:stretch>
        </p:blipFill>
        <p:spPr bwMode="auto">
          <a:xfrm>
            <a:off x="1571604" y="1857365"/>
            <a:ext cx="6286544" cy="4714908"/>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0" y="0"/>
            <a:ext cx="8572528"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На </a:t>
            </a:r>
            <a:r>
              <a:rPr kumimoji="0" lang="ru-RU"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Шантарах</a:t>
            </a: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обитают горностай, бурый медведь, соболь, лисица, выдра. Здесь отмечены места высокой концентрации перелетных птиц, охрана путей пролета и мест отдыха которых предусматривается рядом международных конвенций об охране перелетных птиц и среды их обитания. На гнездовьях и в периоды миграций зарегистрировано 240 видов птиц.</a:t>
            </a:r>
            <a:endParaRPr kumimoji="0" lang="ru-RU" b="0" i="0" u="none" strike="noStrike" cap="none" normalizeH="0" baseline="0" dirty="0" smtClean="0">
              <a:ln>
                <a:noFill/>
              </a:ln>
              <a:solidFill>
                <a:schemeClr val="tx1"/>
              </a:solidFill>
              <a:effectLst/>
              <a:latin typeface="Arial" pitchFamily="34" charset="0"/>
            </a:endParaRPr>
          </a:p>
        </p:txBody>
      </p:sp>
      <p:pic>
        <p:nvPicPr>
          <p:cNvPr id="3" name="Рисунок 2" descr="http://www.budemzdorovee.ru/files/Shantary/20_mishka.jpg"/>
          <p:cNvPicPr/>
          <p:nvPr/>
        </p:nvPicPr>
        <p:blipFill>
          <a:blip r:embed="rId2" cstate="print"/>
          <a:srcRect/>
          <a:stretch>
            <a:fillRect/>
          </a:stretch>
        </p:blipFill>
        <p:spPr bwMode="auto">
          <a:xfrm>
            <a:off x="1428728" y="1928802"/>
            <a:ext cx="6101080" cy="406209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142852"/>
            <a:ext cx="8429684" cy="2031325"/>
          </a:xfrm>
          <a:prstGeom prst="rect">
            <a:avLst/>
          </a:prstGeom>
        </p:spPr>
        <p:txBody>
          <a:bodyPr wrap="square">
            <a:spAutoFit/>
          </a:bodyPr>
          <a:lstStyle/>
          <a:p>
            <a:r>
              <a:rPr lang="ru-RU" dirty="0" smtClean="0"/>
              <a:t>Акватория Охотского моря в границах национального парка имеет особое значение для сохранения морских биоресурсов, в том числе морских млекопитающих. Здесь регулярно фиксируются несколько видов китов, имеются многочисленные лежбища ластоногих, в том числе сивуча, на береговых скалах — крупные скопления морских колониальных птиц.</a:t>
            </a:r>
            <a:br>
              <a:rPr lang="ru-RU" dirty="0" smtClean="0"/>
            </a:br>
            <a:r>
              <a:rPr lang="ru-RU" dirty="0" smtClean="0"/>
              <a:t/>
            </a:r>
            <a:br>
              <a:rPr lang="ru-RU" dirty="0" smtClean="0"/>
            </a:br>
            <a:endParaRPr lang="ru-RU" dirty="0"/>
          </a:p>
        </p:txBody>
      </p:sp>
      <p:pic>
        <p:nvPicPr>
          <p:cNvPr id="3" name="Рисунок 2" descr="http://www.budemzdorovee.ru/files/Shantary/21_priroda.jpg"/>
          <p:cNvPicPr/>
          <p:nvPr/>
        </p:nvPicPr>
        <p:blipFill>
          <a:blip r:embed="rId2" cstate="print"/>
          <a:srcRect/>
          <a:stretch>
            <a:fillRect/>
          </a:stretch>
        </p:blipFill>
        <p:spPr bwMode="auto">
          <a:xfrm>
            <a:off x="1357290" y="1785926"/>
            <a:ext cx="6101080" cy="413702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14290"/>
            <a:ext cx="8286808" cy="2031325"/>
          </a:xfrm>
          <a:prstGeom prst="rect">
            <a:avLst/>
          </a:prstGeom>
        </p:spPr>
        <p:txBody>
          <a:bodyPr wrap="square">
            <a:spAutoFit/>
          </a:bodyPr>
          <a:lstStyle/>
          <a:p>
            <a:r>
              <a:rPr lang="ru-RU" dirty="0" err="1" smtClean="0"/>
              <a:t>Труцнодоступность</a:t>
            </a:r>
            <a:r>
              <a:rPr lang="ru-RU" dirty="0" smtClean="0"/>
              <a:t> островов позволила сохранить природу во всей ее первозданности. По словам Министра природных ресурсов и экологии РФ Сергея Донского, учреждение национального парка «</a:t>
            </a:r>
            <a:r>
              <a:rPr lang="ru-RU" dirty="0" err="1" smtClean="0"/>
              <a:t>Шантарские</a:t>
            </a:r>
            <a:r>
              <a:rPr lang="ru-RU" dirty="0" smtClean="0"/>
              <a:t> острова» будет способствовать сохранению уникальных экосистем, а также развитию внутреннего и международного экологического туризма на Дальнем Востоке.</a:t>
            </a:r>
            <a:br>
              <a:rPr lang="ru-RU" dirty="0" smtClean="0"/>
            </a:br>
            <a:r>
              <a:rPr lang="ru-RU" dirty="0" smtClean="0"/>
              <a:t/>
            </a:r>
            <a:br>
              <a:rPr lang="ru-RU" dirty="0" smtClean="0"/>
            </a:br>
            <a:endParaRPr lang="ru-RU" dirty="0"/>
          </a:p>
        </p:txBody>
      </p:sp>
      <p:pic>
        <p:nvPicPr>
          <p:cNvPr id="3" name="Рисунок 2" descr="http://www.budemzdorovee.ru/files/Shantary/22_ldiny.jpg"/>
          <p:cNvPicPr/>
          <p:nvPr/>
        </p:nvPicPr>
        <p:blipFill>
          <a:blip r:embed="rId2" cstate="print"/>
          <a:srcRect/>
          <a:stretch>
            <a:fillRect/>
          </a:stretch>
        </p:blipFill>
        <p:spPr bwMode="auto">
          <a:xfrm>
            <a:off x="1643042" y="2143116"/>
            <a:ext cx="6101080" cy="437705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8358246" cy="1477328"/>
          </a:xfrm>
          <a:prstGeom prst="rect">
            <a:avLst/>
          </a:prstGeom>
        </p:spPr>
        <p:txBody>
          <a:bodyPr wrap="square">
            <a:spAutoFit/>
          </a:bodyPr>
          <a:lstStyle/>
          <a:p>
            <a:r>
              <a:rPr lang="ru-RU" dirty="0" smtClean="0"/>
              <a:t>Создание национального парка осуществлялось в соответствии с Концепцией развития системы особо охраняемых природных территорий федерального значения на период до 2020 г.</a:t>
            </a:r>
            <a:br>
              <a:rPr lang="ru-RU" dirty="0" smtClean="0"/>
            </a:br>
            <a:r>
              <a:rPr lang="ru-RU" dirty="0" smtClean="0"/>
              <a:t/>
            </a:r>
            <a:br>
              <a:rPr lang="ru-RU" dirty="0" smtClean="0"/>
            </a:br>
            <a:endParaRPr lang="ru-RU" dirty="0"/>
          </a:p>
        </p:txBody>
      </p:sp>
      <p:pic>
        <p:nvPicPr>
          <p:cNvPr id="3" name="Рисунок 2" descr="http://www.budemzdorovee.ru/files/Shantary/23_dymka.jpg"/>
          <p:cNvPicPr/>
          <p:nvPr/>
        </p:nvPicPr>
        <p:blipFill>
          <a:blip r:embed="rId2" cstate="print"/>
          <a:srcRect/>
          <a:stretch>
            <a:fillRect/>
          </a:stretch>
        </p:blipFill>
        <p:spPr bwMode="auto">
          <a:xfrm>
            <a:off x="1571604" y="1714488"/>
            <a:ext cx="6101080" cy="45720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14290"/>
            <a:ext cx="8429684" cy="1754326"/>
          </a:xfrm>
          <a:prstGeom prst="rect">
            <a:avLst/>
          </a:prstGeom>
        </p:spPr>
        <p:txBody>
          <a:bodyPr wrap="square">
            <a:spAutoFit/>
          </a:bodyPr>
          <a:lstStyle/>
          <a:p>
            <a:r>
              <a:rPr lang="ru-RU" dirty="0" smtClean="0"/>
              <a:t>В реках архипелага находятся крупные нерестилища лососевых рыб, а в реке Средней, единственном месте на всем побережье Охотского моря, обитает рыба </a:t>
            </a:r>
            <a:r>
              <a:rPr lang="ru-RU" dirty="0" err="1" smtClean="0"/>
              <a:t>микижа</a:t>
            </a:r>
            <a:r>
              <a:rPr lang="ru-RU" dirty="0" smtClean="0"/>
              <a:t> (вид, внесенный в Красную книгу Российской Федерации), уникальная </a:t>
            </a:r>
            <a:r>
              <a:rPr lang="ru-RU" dirty="0" err="1" smtClean="0"/>
              <a:t>шантарская</a:t>
            </a:r>
            <a:r>
              <a:rPr lang="ru-RU" dirty="0" smtClean="0"/>
              <a:t> популяция которой имеет ограниченную численность и нуждается в особой охране.</a:t>
            </a:r>
            <a:br>
              <a:rPr lang="ru-RU" dirty="0" smtClean="0"/>
            </a:br>
            <a:endParaRPr lang="ru-RU" dirty="0"/>
          </a:p>
        </p:txBody>
      </p:sp>
      <p:pic>
        <p:nvPicPr>
          <p:cNvPr id="3" name="Рисунок 2" descr="http://www.budemzdorovee.ru/files/Shantary/24_chaiki.jpg"/>
          <p:cNvPicPr/>
          <p:nvPr/>
        </p:nvPicPr>
        <p:blipFill>
          <a:blip r:embed="rId2" cstate="print"/>
          <a:srcRect/>
          <a:stretch>
            <a:fillRect/>
          </a:stretch>
        </p:blipFill>
        <p:spPr bwMode="auto">
          <a:xfrm>
            <a:off x="1500166" y="2143116"/>
            <a:ext cx="6101080" cy="406209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1" y="500042"/>
            <a:ext cx="885828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Средняя температура января —20,6°С, июля +12,9°С. Температура воды от —1,8°С зимой, до +9—14°С летом.</a:t>
            </a:r>
            <a:endParaRPr kumimoji="0" lang="ru-RU"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
            </a:r>
            <a:br>
              <a:rPr kumimoji="0" lang="ru-RU" sz="1200" b="0" i="0" u="none" strike="noStrike" cap="none" normalizeH="0" baseline="0" dirty="0" smtClean="0">
                <a:ln>
                  <a:noFill/>
                </a:ln>
                <a:solidFill>
                  <a:schemeClr val="tx1"/>
                </a:solidFill>
                <a:effectLst/>
                <a:latin typeface="Arial" pitchFamily="34" charset="0"/>
                <a:ea typeface="Times New Roman" pitchFamily="18" charset="0"/>
              </a:rPr>
            </a:br>
            <a:r>
              <a:rPr kumimoji="0" lang="ru-RU" sz="1200" b="0" i="0" u="none" strike="noStrike" cap="none" normalizeH="0" baseline="0" dirty="0" smtClean="0">
                <a:ln>
                  <a:noFill/>
                </a:ln>
                <a:solidFill>
                  <a:schemeClr val="tx1"/>
                </a:solidFill>
                <a:effectLst/>
                <a:latin typeface="Arial" pitchFamily="34" charset="0"/>
                <a:ea typeface="Times New Roman" pitchFamily="18" charset="0"/>
              </a:rPr>
              <a:t/>
            </a:r>
            <a:br>
              <a:rPr kumimoji="0" lang="ru-RU" sz="1200" b="0" i="0" u="none" strike="noStrike" cap="none" normalizeH="0" baseline="0" dirty="0" smtClean="0">
                <a:ln>
                  <a:noFill/>
                </a:ln>
                <a:solidFill>
                  <a:schemeClr val="tx1"/>
                </a:solidFill>
                <a:effectLst/>
                <a:latin typeface="Arial" pitchFamily="34" charset="0"/>
                <a:ea typeface="Times New Roman" pitchFamily="18" charset="0"/>
              </a:rPr>
            </a:br>
            <a:endParaRPr kumimoji="0" lang="ru-RU" sz="1800" b="0" i="0" u="none" strike="noStrike" cap="none" normalizeH="0" baseline="0" dirty="0" smtClean="0">
              <a:ln>
                <a:noFill/>
              </a:ln>
              <a:solidFill>
                <a:schemeClr val="tx1"/>
              </a:solidFill>
              <a:effectLst/>
              <a:latin typeface="Arial" pitchFamily="34" charset="0"/>
            </a:endParaRPr>
          </a:p>
        </p:txBody>
      </p:sp>
      <p:pic>
        <p:nvPicPr>
          <p:cNvPr id="3" name="Рисунок 2" descr="http://www.budemzdorovee.ru/files/Shantary/25_aisberg.jpg"/>
          <p:cNvPicPr/>
          <p:nvPr/>
        </p:nvPicPr>
        <p:blipFill>
          <a:blip r:embed="rId2" cstate="print"/>
          <a:srcRect/>
          <a:stretch>
            <a:fillRect/>
          </a:stretch>
        </p:blipFill>
        <p:spPr bwMode="auto">
          <a:xfrm>
            <a:off x="1521460" y="1397952"/>
            <a:ext cx="6101080" cy="4062095"/>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0"/>
            <a:ext cx="8429684" cy="1477328"/>
          </a:xfrm>
          <a:prstGeom prst="rect">
            <a:avLst/>
          </a:prstGeom>
        </p:spPr>
        <p:txBody>
          <a:bodyPr wrap="square">
            <a:spAutoFit/>
          </a:bodyPr>
          <a:lstStyle/>
          <a:p>
            <a:r>
              <a:rPr lang="ru-RU" dirty="0" smtClean="0"/>
              <a:t>Поверхность островов гориста, но остроконечных вершин мало. Самая высокая точка островов — гора Веселая на Большом </a:t>
            </a:r>
            <a:r>
              <a:rPr lang="ru-RU" dirty="0" err="1" smtClean="0"/>
              <a:t>Шантаре</a:t>
            </a:r>
            <a:r>
              <a:rPr lang="ru-RU" dirty="0" smtClean="0"/>
              <a:t> (более 700 метров над уровнем моря).</a:t>
            </a:r>
            <a:br>
              <a:rPr lang="ru-RU" dirty="0" smtClean="0"/>
            </a:br>
            <a:r>
              <a:rPr lang="ru-RU" dirty="0" smtClean="0"/>
              <a:t/>
            </a:r>
            <a:br>
              <a:rPr lang="ru-RU" dirty="0" smtClean="0"/>
            </a:br>
            <a:endParaRPr lang="ru-RU" dirty="0"/>
          </a:p>
        </p:txBody>
      </p:sp>
      <p:pic>
        <p:nvPicPr>
          <p:cNvPr id="3" name="Рисунок 2" descr="http://www.budemzdorovee.ru/files/Shantary/27_moroshka.jpg"/>
          <p:cNvPicPr/>
          <p:nvPr/>
        </p:nvPicPr>
        <p:blipFill>
          <a:blip r:embed="rId2" cstate="print"/>
          <a:srcRect/>
          <a:stretch>
            <a:fillRect/>
          </a:stretch>
        </p:blipFill>
        <p:spPr bwMode="auto">
          <a:xfrm>
            <a:off x="1521460" y="1397952"/>
            <a:ext cx="6101080" cy="4062095"/>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budemzdorovee.ru/files/Shantary/28_ikra.jpg"/>
          <p:cNvPicPr/>
          <p:nvPr/>
        </p:nvPicPr>
        <p:blipFill>
          <a:blip r:embed="rId2" cstate="print"/>
          <a:srcRect/>
          <a:stretch>
            <a:fillRect/>
          </a:stretch>
        </p:blipFill>
        <p:spPr bwMode="auto">
          <a:xfrm>
            <a:off x="1521460" y="1397952"/>
            <a:ext cx="6101080" cy="406209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70" name="Rectangle 14"/>
          <p:cNvSpPr>
            <a:spLocks noGrp="1" noChangeArrowheads="1"/>
          </p:cNvSpPr>
          <p:nvPr>
            <p:ph type="title" sz="quarter"/>
          </p:nvPr>
        </p:nvSpPr>
        <p:spPr>
          <a:xfrm>
            <a:off x="457200" y="404812"/>
            <a:ext cx="8229600" cy="966788"/>
          </a:xfrm>
        </p:spPr>
        <p:txBody>
          <a:bodyPr rtlCol="0">
            <a:normAutofit fontScale="90000"/>
          </a:bodyPr>
          <a:lstStyle/>
          <a:p>
            <a:pPr eaLnBrk="1" fontAlgn="auto" hangingPunct="1">
              <a:spcAft>
                <a:spcPts val="0"/>
              </a:spcAft>
              <a:defRPr/>
            </a:pPr>
            <a:r>
              <a:rPr lang="ru-RU" b="1" dirty="0" smtClean="0">
                <a:solidFill>
                  <a:srgbClr val="002060"/>
                </a:solidFill>
                <a:latin typeface="Bookman Old Style" pitchFamily="18" charset="0"/>
              </a:rPr>
              <a:t>Символы Хабаровского края</a:t>
            </a:r>
          </a:p>
        </p:txBody>
      </p:sp>
      <p:pic>
        <p:nvPicPr>
          <p:cNvPr id="70665" name="Picture 9" descr="Флаг Хабаровского края"/>
          <p:cNvPicPr>
            <a:picLocks noGrp="1" noChangeAspect="1" noChangeArrowheads="1"/>
          </p:cNvPicPr>
          <p:nvPr>
            <p:ph sz="quarter" idx="1"/>
          </p:nvPr>
        </p:nvPicPr>
        <p:blipFill>
          <a:blip r:embed="rId2" cstate="print"/>
          <a:srcRect/>
          <a:stretch>
            <a:fillRect/>
          </a:stretch>
        </p:blipFill>
        <p:spPr>
          <a:xfrm rot="20939740">
            <a:off x="787401" y="1599010"/>
            <a:ext cx="2942167" cy="903684"/>
          </a:xfrm>
          <a:noFill/>
        </p:spPr>
      </p:pic>
      <p:sp>
        <p:nvSpPr>
          <p:cNvPr id="70662" name="Rectangle 6"/>
          <p:cNvSpPr>
            <a:spLocks noGrp="1" noChangeArrowheads="1"/>
          </p:cNvSpPr>
          <p:nvPr>
            <p:ph sz="quarter" idx="2"/>
          </p:nvPr>
        </p:nvSpPr>
        <p:spPr>
          <a:xfrm>
            <a:off x="3924301" y="1600200"/>
            <a:ext cx="4762500" cy="2311004"/>
          </a:xfrm>
        </p:spPr>
        <p:txBody>
          <a:bodyPr rtlCol="0">
            <a:normAutofit fontScale="77500" lnSpcReduction="20000"/>
          </a:bodyPr>
          <a:lstStyle/>
          <a:p>
            <a:pPr algn="ctr" eaLnBrk="1" fontAlgn="auto" hangingPunct="1">
              <a:spcAft>
                <a:spcPts val="0"/>
              </a:spcAft>
              <a:buFontTx/>
              <a:buNone/>
              <a:defRPr/>
            </a:pPr>
            <a:r>
              <a:rPr lang="ru-RU" sz="3100" b="1" u="sng" dirty="0" smtClean="0">
                <a:solidFill>
                  <a:srgbClr val="002060"/>
                </a:solidFill>
              </a:rPr>
              <a:t>Флаг Хабаровского края</a:t>
            </a:r>
          </a:p>
          <a:p>
            <a:pPr algn="ctr" eaLnBrk="1" fontAlgn="auto" hangingPunct="1">
              <a:spcAft>
                <a:spcPts val="0"/>
              </a:spcAft>
              <a:buFontTx/>
              <a:buNone/>
              <a:defRPr/>
            </a:pPr>
            <a:endParaRPr lang="ru-RU" sz="3100" b="1" u="sng" dirty="0" smtClean="0">
              <a:solidFill>
                <a:srgbClr val="002060"/>
              </a:solidFill>
            </a:endParaRPr>
          </a:p>
          <a:p>
            <a:pPr eaLnBrk="1" fontAlgn="auto" hangingPunct="1">
              <a:spcAft>
                <a:spcPts val="0"/>
              </a:spcAft>
              <a:buFont typeface="Arial" pitchFamily="34" charset="0"/>
              <a:buChar char="•"/>
              <a:defRPr/>
            </a:pPr>
            <a:r>
              <a:rPr lang="ru-RU" sz="3100" dirty="0" smtClean="0">
                <a:solidFill>
                  <a:srgbClr val="002060"/>
                </a:solidFill>
              </a:rPr>
              <a:t>Флаг Хабаровского края представляет собой прямоугольное полотнище, разделенное вилообразно на три части </a:t>
            </a:r>
            <a:r>
              <a:rPr lang="ru-RU" sz="1400" dirty="0" smtClean="0">
                <a:solidFill>
                  <a:srgbClr val="002060"/>
                </a:solidFill>
              </a:rPr>
              <a:t>.  </a:t>
            </a:r>
            <a:endParaRPr lang="ru-RU" sz="2400" dirty="0" smtClean="0">
              <a:solidFill>
                <a:srgbClr val="002060"/>
              </a:solidFill>
            </a:endParaRPr>
          </a:p>
        </p:txBody>
      </p:sp>
      <p:pic>
        <p:nvPicPr>
          <p:cNvPr id="70673" name="Picture 17" descr="Герб Хабаровского края">
            <a:hlinkClick r:id="rId3" tooltip="&quot;Герб Хабаровского края&quot;"/>
          </p:cNvPr>
          <p:cNvPicPr>
            <a:picLocks noGrp="1" noChangeAspect="1" noChangeArrowheads="1"/>
          </p:cNvPicPr>
          <p:nvPr>
            <p:ph sz="quarter" idx="3"/>
          </p:nvPr>
        </p:nvPicPr>
        <p:blipFill>
          <a:blip r:embed="rId4" cstate="print"/>
          <a:srcRect/>
          <a:stretch>
            <a:fillRect/>
          </a:stretch>
        </p:blipFill>
        <p:spPr>
          <a:xfrm>
            <a:off x="5653617" y="3964782"/>
            <a:ext cx="2504016" cy="2021681"/>
          </a:xfrm>
        </p:spPr>
      </p:pic>
      <p:sp>
        <p:nvSpPr>
          <p:cNvPr id="70674" name="Rectangle 18"/>
          <p:cNvSpPr>
            <a:spLocks noChangeArrowheads="1"/>
          </p:cNvSpPr>
          <p:nvPr/>
        </p:nvSpPr>
        <p:spPr bwMode="auto">
          <a:xfrm>
            <a:off x="1" y="3500437"/>
            <a:ext cx="4931833" cy="3139321"/>
          </a:xfrm>
          <a:prstGeom prst="rect">
            <a:avLst/>
          </a:prstGeom>
          <a:noFill/>
          <a:ln w="9525">
            <a:noFill/>
            <a:miter lim="800000"/>
            <a:headEnd/>
            <a:tailEnd/>
          </a:ln>
        </p:spPr>
        <p:txBody>
          <a:bodyPr>
            <a:spAutoFit/>
          </a:bodyPr>
          <a:lstStyle/>
          <a:p>
            <a:pPr algn="ctr"/>
            <a:r>
              <a:rPr lang="ru-RU" b="1" u="sng">
                <a:solidFill>
                  <a:srgbClr val="002060"/>
                </a:solidFill>
              </a:rPr>
              <a:t>Герб Хабаровского края</a:t>
            </a:r>
            <a:r>
              <a:rPr lang="ru-RU">
                <a:solidFill>
                  <a:srgbClr val="002060"/>
                </a:solidFill>
              </a:rPr>
              <a:t> </a:t>
            </a:r>
          </a:p>
          <a:p>
            <a:endParaRPr lang="ru-RU">
              <a:solidFill>
                <a:srgbClr val="002060"/>
              </a:solidFill>
            </a:endParaRPr>
          </a:p>
          <a:p>
            <a:r>
              <a:rPr lang="ru-RU">
                <a:solidFill>
                  <a:srgbClr val="002060"/>
                </a:solidFill>
              </a:rPr>
              <a:t>выполнен на щите французской геральдической формы.</a:t>
            </a:r>
          </a:p>
          <a:p>
            <a:r>
              <a:rPr lang="ru-RU">
                <a:solidFill>
                  <a:srgbClr val="002060"/>
                </a:solidFill>
              </a:rPr>
              <a:t>В центре щита, серебра (белого) цвета, на почетном месте, изображена мощная естественная фигура сидящего на задних лапах черного цвета белогрудого медведя, который передними лапами бережно удерживает (прижимает к груди) герб Хабаровска - краевого центра Хабаровского края.</a:t>
            </a:r>
          </a:p>
        </p:txBody>
      </p:sp>
    </p:spTree>
  </p:cSld>
  <p:clrMapOvr>
    <a:masterClrMapping/>
  </p:clrMapOvr>
  <p:transition spd="med" advClick="0" advTm="10000">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grpId="0" nodeType="clickEffect">
                                  <p:stCondLst>
                                    <p:cond delay="0"/>
                                  </p:stCondLst>
                                  <p:childTnLst>
                                    <p:set>
                                      <p:cBhvr>
                                        <p:cTn id="6" dur="1" fill="hold">
                                          <p:stCondLst>
                                            <p:cond delay="0"/>
                                          </p:stCondLst>
                                        </p:cTn>
                                        <p:tgtEl>
                                          <p:spTgt spid="70670"/>
                                        </p:tgtEl>
                                        <p:attrNameLst>
                                          <p:attrName>style.visibility</p:attrName>
                                        </p:attrNameLst>
                                      </p:cBhvr>
                                      <p:to>
                                        <p:strVal val="visible"/>
                                      </p:to>
                                    </p:set>
                                    <p:anim calcmode="lin" valueType="num">
                                      <p:cBhvr additive="base">
                                        <p:cTn id="7" dur="5000" fill="hold"/>
                                        <p:tgtEl>
                                          <p:spTgt spid="70670"/>
                                        </p:tgtEl>
                                        <p:attrNameLst>
                                          <p:attrName>ppt_x</p:attrName>
                                        </p:attrNameLst>
                                      </p:cBhvr>
                                      <p:tavLst>
                                        <p:tav tm="0">
                                          <p:val>
                                            <p:strVal val="1+#ppt_w/2"/>
                                          </p:val>
                                        </p:tav>
                                        <p:tav tm="100000">
                                          <p:val>
                                            <p:strVal val="#ppt_x"/>
                                          </p:val>
                                        </p:tav>
                                      </p:tavLst>
                                    </p:anim>
                                    <p:anim calcmode="lin" valueType="num">
                                      <p:cBhvr additive="base">
                                        <p:cTn id="8" dur="5000" fill="hold"/>
                                        <p:tgtEl>
                                          <p:spTgt spid="706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70662"/>
                                        </p:tgtEl>
                                        <p:attrNameLst>
                                          <p:attrName>style.visibility</p:attrName>
                                        </p:attrNameLst>
                                      </p:cBhvr>
                                      <p:to>
                                        <p:strVal val="visible"/>
                                      </p:to>
                                    </p:set>
                                    <p:anim calcmode="lin" valueType="num">
                                      <p:cBhvr additive="base">
                                        <p:cTn id="13" dur="5000" fill="hold"/>
                                        <p:tgtEl>
                                          <p:spTgt spid="70662"/>
                                        </p:tgtEl>
                                        <p:attrNameLst>
                                          <p:attrName>ppt_x</p:attrName>
                                        </p:attrNameLst>
                                      </p:cBhvr>
                                      <p:tavLst>
                                        <p:tav tm="0">
                                          <p:val>
                                            <p:strVal val="1+#ppt_w/2"/>
                                          </p:val>
                                        </p:tav>
                                        <p:tav tm="100000">
                                          <p:val>
                                            <p:strVal val="#ppt_x"/>
                                          </p:val>
                                        </p:tav>
                                      </p:tavLst>
                                    </p:anim>
                                    <p:anim calcmode="lin" valueType="num">
                                      <p:cBhvr additive="base">
                                        <p:cTn id="14" dur="5000" fill="hold"/>
                                        <p:tgtEl>
                                          <p:spTgt spid="70662"/>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0"/>
                            </p:stCondLst>
                            <p:childTnLst>
                              <p:par>
                                <p:cTn id="16" presetID="3" presetClass="entr" presetSubtype="10" fill="hold" nodeType="afterEffect">
                                  <p:stCondLst>
                                    <p:cond delay="0"/>
                                  </p:stCondLst>
                                  <p:childTnLst>
                                    <p:set>
                                      <p:cBhvr>
                                        <p:cTn id="17" dur="1" fill="hold">
                                          <p:stCondLst>
                                            <p:cond delay="0"/>
                                          </p:stCondLst>
                                        </p:cTn>
                                        <p:tgtEl>
                                          <p:spTgt spid="70665"/>
                                        </p:tgtEl>
                                        <p:attrNameLst>
                                          <p:attrName>style.visibility</p:attrName>
                                        </p:attrNameLst>
                                      </p:cBhvr>
                                      <p:to>
                                        <p:strVal val="visible"/>
                                      </p:to>
                                    </p:set>
                                    <p:animEffect transition="in" filter="blinds(horizontal)">
                                      <p:cBhvr>
                                        <p:cTn id="18" dur="500"/>
                                        <p:tgtEl>
                                          <p:spTgt spid="70665"/>
                                        </p:tgtEl>
                                      </p:cBhvr>
                                    </p:animEffect>
                                  </p:childTnLst>
                                </p:cTn>
                              </p:par>
                            </p:childTnLst>
                          </p:cTn>
                        </p:par>
                        <p:par>
                          <p:cTn id="19" fill="hold" nodeType="afterGroup">
                            <p:stCondLst>
                              <p:cond delay="5500"/>
                            </p:stCondLst>
                            <p:childTnLst>
                              <p:par>
                                <p:cTn id="20" presetID="7" presetClass="entr" presetSubtype="8" fill="hold" grpId="0" nodeType="afterEffect">
                                  <p:stCondLst>
                                    <p:cond delay="0"/>
                                  </p:stCondLst>
                                  <p:childTnLst>
                                    <p:set>
                                      <p:cBhvr>
                                        <p:cTn id="21" dur="1" fill="hold">
                                          <p:stCondLst>
                                            <p:cond delay="0"/>
                                          </p:stCondLst>
                                        </p:cTn>
                                        <p:tgtEl>
                                          <p:spTgt spid="70674"/>
                                        </p:tgtEl>
                                        <p:attrNameLst>
                                          <p:attrName>style.visibility</p:attrName>
                                        </p:attrNameLst>
                                      </p:cBhvr>
                                      <p:to>
                                        <p:strVal val="visible"/>
                                      </p:to>
                                    </p:set>
                                    <p:anim calcmode="lin" valueType="num">
                                      <p:cBhvr additive="base">
                                        <p:cTn id="22" dur="5000" fill="hold"/>
                                        <p:tgtEl>
                                          <p:spTgt spid="70674"/>
                                        </p:tgtEl>
                                        <p:attrNameLst>
                                          <p:attrName>ppt_x</p:attrName>
                                        </p:attrNameLst>
                                      </p:cBhvr>
                                      <p:tavLst>
                                        <p:tav tm="0">
                                          <p:val>
                                            <p:strVal val="0-#ppt_w/2"/>
                                          </p:val>
                                        </p:tav>
                                        <p:tav tm="100000">
                                          <p:val>
                                            <p:strVal val="#ppt_x"/>
                                          </p:val>
                                        </p:tav>
                                      </p:tavLst>
                                    </p:anim>
                                    <p:anim calcmode="lin" valueType="num">
                                      <p:cBhvr additive="base">
                                        <p:cTn id="23" dur="5000" fill="hold"/>
                                        <p:tgtEl>
                                          <p:spTgt spid="70674"/>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4" fill="hold" nodeType="clickEffect">
                                  <p:stCondLst>
                                    <p:cond delay="0"/>
                                  </p:stCondLst>
                                  <p:childTnLst>
                                    <p:set>
                                      <p:cBhvr>
                                        <p:cTn id="27" dur="1" fill="hold">
                                          <p:stCondLst>
                                            <p:cond delay="0"/>
                                          </p:stCondLst>
                                        </p:cTn>
                                        <p:tgtEl>
                                          <p:spTgt spid="70673"/>
                                        </p:tgtEl>
                                        <p:attrNameLst>
                                          <p:attrName>style.visibility</p:attrName>
                                        </p:attrNameLst>
                                      </p:cBhvr>
                                      <p:to>
                                        <p:strVal val="visible"/>
                                      </p:to>
                                    </p:set>
                                    <p:animEffect transition="in" filter="wheel(4)">
                                      <p:cBhvr>
                                        <p:cTn id="28" dur="2000"/>
                                        <p:tgtEl>
                                          <p:spTgt spid="70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70" grpId="0"/>
      <p:bldP spid="70662" grpId="0"/>
      <p:bldP spid="7067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budemzdorovee.ru/files/Shantary/29_kotelok.jpg"/>
          <p:cNvPicPr/>
          <p:nvPr/>
        </p:nvPicPr>
        <p:blipFill>
          <a:blip r:embed="rId2" cstate="print"/>
          <a:srcRect/>
          <a:stretch>
            <a:fillRect/>
          </a:stretch>
        </p:blipFill>
        <p:spPr bwMode="auto">
          <a:xfrm>
            <a:off x="1521460" y="1390332"/>
            <a:ext cx="6101080" cy="4077335"/>
          </a:xfrm>
          <a:prstGeom prst="rect">
            <a:avLst/>
          </a:prstGeom>
          <a:noFill/>
          <a:ln w="9525">
            <a:noFill/>
            <a:miter lim="800000"/>
            <a:headEnd/>
            <a:tailEnd/>
          </a:ln>
        </p:spPr>
      </p:pic>
      <p:pic>
        <p:nvPicPr>
          <p:cNvPr id="3" name="Рисунок 2" descr="http://www.budemzdorovee.ru/files/Shantary/29_kotelok.jpg"/>
          <p:cNvPicPr/>
          <p:nvPr/>
        </p:nvPicPr>
        <p:blipFill>
          <a:blip r:embed="rId2" cstate="print"/>
          <a:srcRect/>
          <a:stretch>
            <a:fillRect/>
          </a:stretch>
        </p:blipFill>
        <p:spPr bwMode="auto">
          <a:xfrm>
            <a:off x="1673860" y="1542732"/>
            <a:ext cx="6101080" cy="4077335"/>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1" y="0"/>
            <a:ext cx="878684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Шантарские</a:t>
            </a: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острова - архипелаг в Охотском море у входа в </a:t>
            </a:r>
            <a:r>
              <a:rPr kumimoji="0" lang="ru-RU"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Удскую</a:t>
            </a: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губу, </a:t>
            </a:r>
            <a:r>
              <a:rPr kumimoji="0" lang="ru-RU"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Тугурский</a:t>
            </a: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залив и залив Академии.</a:t>
            </a:r>
            <a:endParaRPr kumimoji="0" lang="ru-RU" b="0" i="0" u="none" strike="noStrike" cap="none" normalizeH="0" baseline="0" dirty="0" smtClean="0">
              <a:ln>
                <a:noFill/>
              </a:ln>
              <a:solidFill>
                <a:schemeClr val="tx1"/>
              </a:solidFill>
              <a:effectLst/>
              <a:latin typeface="Arial" pitchFamily="34" charset="0"/>
            </a:endParaRPr>
          </a:p>
        </p:txBody>
      </p:sp>
      <p:pic>
        <p:nvPicPr>
          <p:cNvPr id="3" name="Рисунок 2" descr="http://www.budemzdorovee.ru/files/Shantary/30_zakat.jpg"/>
          <p:cNvPicPr/>
          <p:nvPr/>
        </p:nvPicPr>
        <p:blipFill>
          <a:blip r:embed="rId2" cstate="print"/>
          <a:srcRect/>
          <a:stretch>
            <a:fillRect/>
          </a:stretch>
        </p:blipFill>
        <p:spPr bwMode="auto">
          <a:xfrm>
            <a:off x="1521460" y="1143000"/>
            <a:ext cx="6101080" cy="45720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из с воздуха на рыболовецкий колхоз Простор"/>
          <p:cNvPicPr/>
          <p:nvPr/>
        </p:nvPicPr>
        <p:blipFill>
          <a:blip r:embed="rId2" cstate="print"/>
          <a:srcRect/>
          <a:stretch>
            <a:fillRect/>
          </a:stretch>
        </p:blipFill>
        <p:spPr bwMode="auto">
          <a:xfrm>
            <a:off x="1521460" y="1143000"/>
            <a:ext cx="6101080" cy="45720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азгрузка слоевищ водорослей"/>
          <p:cNvPicPr/>
          <p:nvPr/>
        </p:nvPicPr>
        <p:blipFill>
          <a:blip r:embed="rId2" cstate="print"/>
          <a:srcRect/>
          <a:stretch>
            <a:fillRect/>
          </a:stretch>
        </p:blipFill>
        <p:spPr bwMode="auto">
          <a:xfrm>
            <a:off x="1521460" y="1143000"/>
            <a:ext cx="6101080" cy="45720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Улов водорослей"/>
          <p:cNvPicPr/>
          <p:nvPr/>
        </p:nvPicPr>
        <p:blipFill>
          <a:blip r:embed="rId2" cstate="print"/>
          <a:srcRect/>
          <a:stretch>
            <a:fillRect/>
          </a:stretch>
        </p:blipFill>
        <p:spPr bwMode="auto">
          <a:xfrm>
            <a:off x="1521460" y="1143000"/>
            <a:ext cx="6101080" cy="45720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атер"/>
          <p:cNvPicPr/>
          <p:nvPr/>
        </p:nvPicPr>
        <p:blipFill>
          <a:blip r:embed="rId2" cstate="print"/>
          <a:srcRect/>
          <a:stretch>
            <a:fillRect/>
          </a:stretch>
        </p:blipFill>
        <p:spPr bwMode="auto">
          <a:xfrm>
            <a:off x="1521460" y="1143000"/>
            <a:ext cx="6101080" cy="45720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ечер на шантарах"/>
          <p:cNvPicPr/>
          <p:nvPr/>
        </p:nvPicPr>
        <p:blipFill>
          <a:blip r:embed="rId2" cstate="print"/>
          <a:srcRect/>
          <a:stretch>
            <a:fillRect/>
          </a:stretch>
        </p:blipFill>
        <p:spPr bwMode="auto">
          <a:xfrm>
            <a:off x="1521460" y="1143000"/>
            <a:ext cx="6101080" cy="4572000"/>
          </a:xfrm>
          <a:prstGeom prst="rect">
            <a:avLst/>
          </a:prstGeom>
          <a:noFill/>
          <a:ln w="9525">
            <a:noFill/>
            <a:miter lim="800000"/>
            <a:headEnd/>
            <a:tailEnd/>
          </a:ln>
        </p:spPr>
      </p:pic>
      <p:sp>
        <p:nvSpPr>
          <p:cNvPr id="48129" name="Rectangle 1"/>
          <p:cNvSpPr>
            <a:spLocks noChangeArrowheads="1"/>
          </p:cNvSpPr>
          <p:nvPr/>
        </p:nvSpPr>
        <p:spPr bwMode="auto">
          <a:xfrm>
            <a:off x="785786" y="6000768"/>
            <a:ext cx="778674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Труднодоступность островов позволила сохранить природу во всей ее первозданности.</a:t>
            </a:r>
            <a:endParaRPr kumimoji="0" lang="ru-RU"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олков Валерий Дмитриевич и Бессонов Николай Гурьевич"/>
          <p:cNvPicPr/>
          <p:nvPr/>
        </p:nvPicPr>
        <p:blipFill>
          <a:blip r:embed="rId2" cstate="print"/>
          <a:srcRect/>
          <a:stretch>
            <a:fillRect/>
          </a:stretch>
        </p:blipFill>
        <p:spPr bwMode="auto">
          <a:xfrm>
            <a:off x="1521460" y="1143000"/>
            <a:ext cx="6101080" cy="457200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a:xfrm>
            <a:off x="285752" y="228600"/>
            <a:ext cx="8401049" cy="1143000"/>
          </a:xfrm>
        </p:spPr>
        <p:txBody>
          <a:bodyPr/>
          <a:lstStyle/>
          <a:p>
            <a:pPr eaLnBrk="1" hangingPunct="1">
              <a:defRPr/>
            </a:pPr>
            <a:r>
              <a:rPr lang="ru-RU" b="1" dirty="0" smtClean="0">
                <a:solidFill>
                  <a:schemeClr val="tx2">
                    <a:lumMod val="50000"/>
                  </a:schemeClr>
                </a:solidFill>
              </a:rPr>
              <a:t>Моря Хабаровского края</a:t>
            </a:r>
          </a:p>
        </p:txBody>
      </p:sp>
      <p:pic>
        <p:nvPicPr>
          <p:cNvPr id="58376" name="Picture 8" descr="05 09 01 099"/>
          <p:cNvPicPr>
            <a:picLocks noGrp="1" noChangeAspect="1" noChangeArrowheads="1"/>
          </p:cNvPicPr>
          <p:nvPr>
            <p:ph sz="quarter" idx="1"/>
          </p:nvPr>
        </p:nvPicPr>
        <p:blipFill>
          <a:blip r:embed="rId2" cstate="print"/>
          <a:srcRect/>
          <a:stretch>
            <a:fillRect/>
          </a:stretch>
        </p:blipFill>
        <p:spPr>
          <a:xfrm>
            <a:off x="683684" y="1268016"/>
            <a:ext cx="3744300" cy="2503884"/>
          </a:xfrm>
          <a:noFill/>
        </p:spPr>
      </p:pic>
      <p:pic>
        <p:nvPicPr>
          <p:cNvPr id="58377" name="Picture 9" descr="100_2365"/>
          <p:cNvPicPr>
            <a:picLocks noGrp="1" noChangeAspect="1" noChangeArrowheads="1"/>
          </p:cNvPicPr>
          <p:nvPr>
            <p:ph sz="quarter" idx="2"/>
          </p:nvPr>
        </p:nvPicPr>
        <p:blipFill>
          <a:blip r:embed="rId3" cstate="print"/>
          <a:srcRect/>
          <a:stretch>
            <a:fillRect/>
          </a:stretch>
        </p:blipFill>
        <p:spPr>
          <a:xfrm>
            <a:off x="624418" y="3924300"/>
            <a:ext cx="3803566" cy="2601044"/>
          </a:xfrm>
          <a:noFill/>
        </p:spPr>
      </p:pic>
      <p:sp>
        <p:nvSpPr>
          <p:cNvPr id="58375" name="Rectangle 7"/>
          <p:cNvSpPr>
            <a:spLocks noGrp="1" noChangeArrowheads="1"/>
          </p:cNvSpPr>
          <p:nvPr>
            <p:ph sz="half" idx="3"/>
          </p:nvPr>
        </p:nvSpPr>
        <p:spPr>
          <a:xfrm>
            <a:off x="4648200" y="1268016"/>
            <a:ext cx="4038600" cy="4827984"/>
          </a:xfrm>
        </p:spPr>
        <p:txBody>
          <a:bodyPr rtlCol="0">
            <a:normAutofit lnSpcReduction="10000"/>
          </a:bodyPr>
          <a:lstStyle/>
          <a:p>
            <a:pPr eaLnBrk="1" fontAlgn="auto" hangingPunct="1">
              <a:spcAft>
                <a:spcPts val="0"/>
              </a:spcAft>
              <a:buFont typeface="Arial" pitchFamily="34" charset="0"/>
              <a:buChar char="•"/>
              <a:defRPr/>
            </a:pPr>
            <a:r>
              <a:rPr lang="ru-RU" sz="2400" dirty="0" smtClean="0">
                <a:solidFill>
                  <a:srgbClr val="002060"/>
                </a:solidFill>
              </a:rPr>
              <a:t>     С Востока край омывается </a:t>
            </a:r>
            <a:r>
              <a:rPr lang="ru-RU" sz="2400" b="1" u="sng" dirty="0" smtClean="0">
                <a:solidFill>
                  <a:srgbClr val="002060"/>
                </a:solidFill>
              </a:rPr>
              <a:t>Охотским и Японским морями</a:t>
            </a:r>
            <a:r>
              <a:rPr lang="ru-RU" sz="2400" dirty="0" smtClean="0">
                <a:solidFill>
                  <a:srgbClr val="002060"/>
                </a:solidFill>
              </a:rPr>
              <a:t>, от острова Сахалин отделяется </a:t>
            </a:r>
            <a:r>
              <a:rPr lang="ru-RU" sz="2400" b="1" u="sng" dirty="0" smtClean="0">
                <a:solidFill>
                  <a:srgbClr val="002060"/>
                </a:solidFill>
              </a:rPr>
              <a:t>проливами Татарский и Невельского.</a:t>
            </a:r>
            <a:r>
              <a:rPr lang="ru-RU" sz="2400" dirty="0" smtClean="0">
                <a:solidFill>
                  <a:srgbClr val="002060"/>
                </a:solidFill>
              </a:rPr>
              <a:t> </a:t>
            </a:r>
          </a:p>
          <a:p>
            <a:pPr eaLnBrk="1" fontAlgn="auto" hangingPunct="1">
              <a:spcAft>
                <a:spcPts val="0"/>
              </a:spcAft>
              <a:buFont typeface="Arial" pitchFamily="34" charset="0"/>
              <a:buChar char="•"/>
              <a:defRPr/>
            </a:pPr>
            <a:r>
              <a:rPr lang="ru-RU" sz="2400" dirty="0" smtClean="0">
                <a:solidFill>
                  <a:srgbClr val="002060"/>
                </a:solidFill>
              </a:rPr>
              <a:t>      Линия побережья протянулась на 2,5 тыс. км. Помимо основной, континентальной части, в состав края входят </a:t>
            </a:r>
            <a:r>
              <a:rPr lang="ru-RU" sz="2400" b="1" u="sng" dirty="0" smtClean="0">
                <a:solidFill>
                  <a:srgbClr val="002060"/>
                </a:solidFill>
              </a:rPr>
              <a:t>несколько островов</a:t>
            </a:r>
            <a:r>
              <a:rPr lang="ru-RU" sz="2400" dirty="0" smtClean="0">
                <a:solidFill>
                  <a:srgbClr val="002060"/>
                </a:solidFill>
              </a:rPr>
              <a:t>, среди них самые крупные – </a:t>
            </a:r>
            <a:r>
              <a:rPr lang="ru-RU" sz="2400" b="1" u="sng" dirty="0" smtClean="0">
                <a:solidFill>
                  <a:srgbClr val="002060"/>
                </a:solidFill>
              </a:rPr>
              <a:t>Шантарские</a:t>
            </a:r>
            <a:r>
              <a:rPr lang="ru-RU" sz="2000" dirty="0" smtClean="0">
                <a:solidFill>
                  <a:srgbClr val="002060"/>
                </a:solidFill>
              </a:rPr>
              <a:t> </a:t>
            </a:r>
          </a:p>
        </p:txBody>
      </p:sp>
    </p:spTree>
  </p:cSld>
  <p:clrMapOvr>
    <a:masterClrMapping/>
  </p:clrMapOvr>
  <p:transition advClick="0" advTm="10000">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1" fill="hold" grpId="0" nodeType="afterEffect">
                                  <p:stCondLst>
                                    <p:cond delay="0"/>
                                  </p:stCondLst>
                                  <p:childTnLst>
                                    <p:set>
                                      <p:cBhvr>
                                        <p:cTn id="6" dur="1" fill="hold">
                                          <p:stCondLst>
                                            <p:cond delay="0"/>
                                          </p:stCondLst>
                                        </p:cTn>
                                        <p:tgtEl>
                                          <p:spTgt spid="58372"/>
                                        </p:tgtEl>
                                        <p:attrNameLst>
                                          <p:attrName>style.visibility</p:attrName>
                                        </p:attrNameLst>
                                      </p:cBhvr>
                                      <p:to>
                                        <p:strVal val="visible"/>
                                      </p:to>
                                    </p:set>
                                    <p:anim calcmode="lin" valueType="num">
                                      <p:cBhvr additive="base">
                                        <p:cTn id="7" dur="1000" fill="hold"/>
                                        <p:tgtEl>
                                          <p:spTgt spid="58372"/>
                                        </p:tgtEl>
                                        <p:attrNameLst>
                                          <p:attrName>ppt_x</p:attrName>
                                        </p:attrNameLst>
                                      </p:cBhvr>
                                      <p:tavLst>
                                        <p:tav tm="0">
                                          <p:val>
                                            <p:strVal val="#ppt_x"/>
                                          </p:val>
                                        </p:tav>
                                        <p:tav tm="100000">
                                          <p:val>
                                            <p:strVal val="#ppt_x"/>
                                          </p:val>
                                        </p:tav>
                                      </p:tavLst>
                                    </p:anim>
                                    <p:anim calcmode="lin" valueType="num">
                                      <p:cBhvr additive="base">
                                        <p:cTn id="8" dur="1000" fill="hold"/>
                                        <p:tgtEl>
                                          <p:spTgt spid="5837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58375"/>
                                        </p:tgtEl>
                                        <p:attrNameLst>
                                          <p:attrName>style.visibility</p:attrName>
                                        </p:attrNameLst>
                                      </p:cBhvr>
                                      <p:to>
                                        <p:strVal val="visible"/>
                                      </p:to>
                                    </p:set>
                                    <p:anim calcmode="lin" valueType="num">
                                      <p:cBhvr additive="base">
                                        <p:cTn id="13" dur="5000" fill="hold"/>
                                        <p:tgtEl>
                                          <p:spTgt spid="58375"/>
                                        </p:tgtEl>
                                        <p:attrNameLst>
                                          <p:attrName>ppt_x</p:attrName>
                                        </p:attrNameLst>
                                      </p:cBhvr>
                                      <p:tavLst>
                                        <p:tav tm="0">
                                          <p:val>
                                            <p:strVal val="1+#ppt_w/2"/>
                                          </p:val>
                                        </p:tav>
                                        <p:tav tm="100000">
                                          <p:val>
                                            <p:strVal val="#ppt_x"/>
                                          </p:val>
                                        </p:tav>
                                      </p:tavLst>
                                    </p:anim>
                                    <p:anim calcmode="lin" valueType="num">
                                      <p:cBhvr additive="base">
                                        <p:cTn id="14" dur="5000" fill="hold"/>
                                        <p:tgtEl>
                                          <p:spTgt spid="58375"/>
                                        </p:tgtEl>
                                        <p:attrNameLst>
                                          <p:attrName>ppt_y</p:attrName>
                                        </p:attrNameLst>
                                      </p:cBhvr>
                                      <p:tavLst>
                                        <p:tav tm="0">
                                          <p:val>
                                            <p:strVal val="#ppt_y"/>
                                          </p:val>
                                        </p:tav>
                                        <p:tav tm="100000">
                                          <p:val>
                                            <p:strVal val="#ppt_y"/>
                                          </p:val>
                                        </p:tav>
                                      </p:tavLst>
                                    </p:anim>
                                  </p:childTnLst>
                                </p:cTn>
                              </p:par>
                              <p:par>
                                <p:cTn id="15" presetID="20" presetClass="entr" presetSubtype="0" fill="hold" nodeType="withEffect">
                                  <p:stCondLst>
                                    <p:cond delay="0"/>
                                  </p:stCondLst>
                                  <p:childTnLst>
                                    <p:set>
                                      <p:cBhvr>
                                        <p:cTn id="16" dur="1" fill="hold">
                                          <p:stCondLst>
                                            <p:cond delay="0"/>
                                          </p:stCondLst>
                                        </p:cTn>
                                        <p:tgtEl>
                                          <p:spTgt spid="58376"/>
                                        </p:tgtEl>
                                        <p:attrNameLst>
                                          <p:attrName>style.visibility</p:attrName>
                                        </p:attrNameLst>
                                      </p:cBhvr>
                                      <p:to>
                                        <p:strVal val="visible"/>
                                      </p:to>
                                    </p:set>
                                    <p:animEffect transition="in" filter="wedge">
                                      <p:cBhvr>
                                        <p:cTn id="17" dur="2000"/>
                                        <p:tgtEl>
                                          <p:spTgt spid="58376"/>
                                        </p:tgtEl>
                                      </p:cBhvr>
                                    </p:animEffect>
                                  </p:childTnLst>
                                </p:cTn>
                              </p:par>
                              <p:par>
                                <p:cTn id="18" presetID="20" presetClass="entr" presetSubtype="0" fill="hold" nodeType="withEffect">
                                  <p:stCondLst>
                                    <p:cond delay="0"/>
                                  </p:stCondLst>
                                  <p:childTnLst>
                                    <p:set>
                                      <p:cBhvr>
                                        <p:cTn id="19" dur="1" fill="hold">
                                          <p:stCondLst>
                                            <p:cond delay="0"/>
                                          </p:stCondLst>
                                        </p:cTn>
                                        <p:tgtEl>
                                          <p:spTgt spid="58377"/>
                                        </p:tgtEl>
                                        <p:attrNameLst>
                                          <p:attrName>style.visibility</p:attrName>
                                        </p:attrNameLst>
                                      </p:cBhvr>
                                      <p:to>
                                        <p:strVal val="visible"/>
                                      </p:to>
                                    </p:set>
                                    <p:animEffect transition="in" filter="wedge">
                                      <p:cBhvr>
                                        <p:cTn id="20" dur="2000"/>
                                        <p:tgtEl>
                                          <p:spTgt spid="58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P spid="583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Grp="1" noChangeArrowheads="1"/>
          </p:cNvSpPr>
          <p:nvPr>
            <p:ph type="title"/>
          </p:nvPr>
        </p:nvSpPr>
        <p:spPr/>
        <p:txBody>
          <a:bodyPr/>
          <a:lstStyle/>
          <a:p>
            <a:pPr eaLnBrk="1" hangingPunct="1">
              <a:defRPr/>
            </a:pPr>
            <a:r>
              <a:rPr lang="ru-RU" b="1" dirty="0" smtClean="0">
                <a:solidFill>
                  <a:schemeClr val="tx2">
                    <a:lumMod val="50000"/>
                  </a:schemeClr>
                </a:solidFill>
              </a:rPr>
              <a:t>Озёра Хабаровского края</a:t>
            </a:r>
          </a:p>
        </p:txBody>
      </p:sp>
      <p:pic>
        <p:nvPicPr>
          <p:cNvPr id="63496" name="Picture 8" descr="Дуссе-Алинь"/>
          <p:cNvPicPr>
            <a:picLocks noGrp="1" noChangeAspect="1" noChangeArrowheads="1"/>
          </p:cNvPicPr>
          <p:nvPr>
            <p:ph sz="quarter" idx="1"/>
          </p:nvPr>
        </p:nvPicPr>
        <p:blipFill>
          <a:blip r:embed="rId2" cstate="print"/>
          <a:srcRect/>
          <a:stretch>
            <a:fillRect/>
          </a:stretch>
        </p:blipFill>
        <p:spPr>
          <a:xfrm>
            <a:off x="683685" y="1413273"/>
            <a:ext cx="4032331" cy="2431256"/>
          </a:xfrm>
          <a:noFill/>
        </p:spPr>
      </p:pic>
      <p:pic>
        <p:nvPicPr>
          <p:cNvPr id="63502" name="Picture 14" descr="c_l_18"/>
          <p:cNvPicPr>
            <a:picLocks noGrp="1" noChangeAspect="1" noChangeArrowheads="1"/>
          </p:cNvPicPr>
          <p:nvPr>
            <p:ph sz="quarter" idx="2"/>
          </p:nvPr>
        </p:nvPicPr>
        <p:blipFill>
          <a:blip r:embed="rId3" cstate="print"/>
          <a:srcRect/>
          <a:stretch>
            <a:fillRect/>
          </a:stretch>
        </p:blipFill>
        <p:spPr>
          <a:xfrm>
            <a:off x="683568" y="3924300"/>
            <a:ext cx="3960440" cy="2745060"/>
          </a:xfrm>
          <a:noFill/>
        </p:spPr>
      </p:pic>
      <p:sp>
        <p:nvSpPr>
          <p:cNvPr id="63495" name="Rectangle 7"/>
          <p:cNvSpPr>
            <a:spLocks noGrp="1" noChangeArrowheads="1"/>
          </p:cNvSpPr>
          <p:nvPr>
            <p:ph type="body" sz="half" idx="3"/>
          </p:nvPr>
        </p:nvSpPr>
        <p:spPr/>
        <p:txBody>
          <a:bodyPr/>
          <a:lstStyle/>
          <a:p>
            <a:pPr eaLnBrk="1" hangingPunct="1">
              <a:lnSpc>
                <a:spcPct val="80000"/>
              </a:lnSpc>
            </a:pPr>
            <a:r>
              <a:rPr lang="ru-RU" sz="2400" smtClean="0">
                <a:solidFill>
                  <a:srgbClr val="002060"/>
                </a:solidFill>
              </a:rPr>
              <a:t>В Хабаровском крае более </a:t>
            </a:r>
            <a:r>
              <a:rPr lang="ru-RU" sz="2400" b="1" u="sng" smtClean="0">
                <a:solidFill>
                  <a:srgbClr val="002060"/>
                </a:solidFill>
              </a:rPr>
              <a:t>120 тысяч (!) рек и более 55 тысяч (!) озёр. </a:t>
            </a:r>
            <a:r>
              <a:rPr lang="ru-RU" sz="2400" smtClean="0">
                <a:solidFill>
                  <a:srgbClr val="002060"/>
                </a:solidFill>
              </a:rPr>
              <a:t>Подавляющее большинство рек, правда, имеют протяжённость менее 10 км, а </a:t>
            </a:r>
            <a:r>
              <a:rPr lang="ru-RU" sz="2400" b="1" u="sng" smtClean="0">
                <a:solidFill>
                  <a:srgbClr val="002060"/>
                </a:solidFill>
              </a:rPr>
              <a:t>озёра</a:t>
            </a:r>
            <a:r>
              <a:rPr lang="ru-RU" sz="2400" smtClean="0">
                <a:solidFill>
                  <a:srgbClr val="002060"/>
                </a:solidFill>
              </a:rPr>
              <a:t> по площади в основном менее 1 кв. км. </a:t>
            </a:r>
            <a:r>
              <a:rPr lang="ru-RU" sz="2400" b="1" u="sng" smtClean="0">
                <a:solidFill>
                  <a:srgbClr val="002060"/>
                </a:solidFill>
              </a:rPr>
              <a:t>Самые крупные из них - Болонь, Чля, Удыль, Большое Кеда, Орель, Чукчагирское, Эворон, Хумми.</a:t>
            </a:r>
            <a:r>
              <a:rPr lang="ru-RU" sz="2400" smtClean="0">
                <a:solidFill>
                  <a:srgbClr val="002060"/>
                </a:solidFill>
              </a:rPr>
              <a:t> </a:t>
            </a:r>
          </a:p>
        </p:txBody>
      </p:sp>
    </p:spTree>
  </p:cSld>
  <p:clrMapOvr>
    <a:masterClrMapping/>
  </p:clrMapOvr>
  <p:transition spd="med" advClick="0" advTm="10000">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grpId="0" nodeType="withEffect">
                                  <p:stCondLst>
                                    <p:cond delay="0"/>
                                  </p:stCondLst>
                                  <p:childTnLst>
                                    <p:set>
                                      <p:cBhvr>
                                        <p:cTn id="6" dur="1" fill="hold">
                                          <p:stCondLst>
                                            <p:cond delay="0"/>
                                          </p:stCondLst>
                                        </p:cTn>
                                        <p:tgtEl>
                                          <p:spTgt spid="63492"/>
                                        </p:tgtEl>
                                        <p:attrNameLst>
                                          <p:attrName>style.visibility</p:attrName>
                                        </p:attrNameLst>
                                      </p:cBhvr>
                                      <p:to>
                                        <p:strVal val="visible"/>
                                      </p:to>
                                    </p:set>
                                    <p:anim calcmode="lin" valueType="num">
                                      <p:cBhvr additive="base">
                                        <p:cTn id="7" dur="5000" fill="hold"/>
                                        <p:tgtEl>
                                          <p:spTgt spid="63492"/>
                                        </p:tgtEl>
                                        <p:attrNameLst>
                                          <p:attrName>ppt_x</p:attrName>
                                        </p:attrNameLst>
                                      </p:cBhvr>
                                      <p:tavLst>
                                        <p:tav tm="0">
                                          <p:val>
                                            <p:strVal val="1+#ppt_w/2"/>
                                          </p:val>
                                        </p:tav>
                                        <p:tav tm="100000">
                                          <p:val>
                                            <p:strVal val="#ppt_x"/>
                                          </p:val>
                                        </p:tav>
                                      </p:tavLst>
                                    </p:anim>
                                    <p:anim calcmode="lin" valueType="num">
                                      <p:cBhvr additive="base">
                                        <p:cTn id="8" dur="5000" fill="hold"/>
                                        <p:tgtEl>
                                          <p:spTgt spid="6349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40" presetClass="entr" presetSubtype="0" fill="hold" grpId="0" nodeType="afterEffect">
                                  <p:stCondLst>
                                    <p:cond delay="0"/>
                                  </p:stCondLst>
                                  <p:iterate type="lt">
                                    <p:tmPct val="10000"/>
                                  </p:iterate>
                                  <p:childTnLst>
                                    <p:set>
                                      <p:cBhvr>
                                        <p:cTn id="11" dur="1" fill="hold">
                                          <p:stCondLst>
                                            <p:cond delay="0"/>
                                          </p:stCondLst>
                                        </p:cTn>
                                        <p:tgtEl>
                                          <p:spTgt spid="63495">
                                            <p:txEl>
                                              <p:pRg st="0" end="0"/>
                                            </p:txEl>
                                          </p:spTgt>
                                        </p:tgtEl>
                                        <p:attrNameLst>
                                          <p:attrName>style.visibility</p:attrName>
                                        </p:attrNameLst>
                                      </p:cBhvr>
                                      <p:to>
                                        <p:strVal val="visible"/>
                                      </p:to>
                                    </p:set>
                                    <p:animEffect transition="in" filter="fade">
                                      <p:cBhvr>
                                        <p:cTn id="12" dur="1000"/>
                                        <p:tgtEl>
                                          <p:spTgt spid="63495">
                                            <p:txEl>
                                              <p:pRg st="0" end="0"/>
                                            </p:txEl>
                                          </p:spTgt>
                                        </p:tgtEl>
                                      </p:cBhvr>
                                    </p:animEffect>
                                    <p:anim calcmode="lin" valueType="num">
                                      <p:cBhvr>
                                        <p:cTn id="13" dur="1000" fill="hold"/>
                                        <p:tgtEl>
                                          <p:spTgt spid="63495">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63495">
                                            <p:txEl>
                                              <p:pRg st="0" end="0"/>
                                            </p:txEl>
                                          </p:spTgt>
                                        </p:tgtEl>
                                        <p:attrNameLst>
                                          <p:attrName>ppt_y</p:attrName>
                                        </p:attrNameLst>
                                      </p:cBhvr>
                                      <p:tavLst>
                                        <p:tav tm="0">
                                          <p:val>
                                            <p:strVal val="#ppt_y"/>
                                          </p:val>
                                        </p:tav>
                                        <p:tav tm="100000">
                                          <p:val>
                                            <p:strVal val="#ppt_y"/>
                                          </p:val>
                                        </p:tav>
                                      </p:tavLst>
                                    </p:anim>
                                  </p:childTnLst>
                                </p:cTn>
                              </p:par>
                              <p:par>
                                <p:cTn id="15" presetID="13" presetClass="entr" presetSubtype="16" fill="hold" nodeType="withEffect">
                                  <p:stCondLst>
                                    <p:cond delay="0"/>
                                  </p:stCondLst>
                                  <p:childTnLst>
                                    <p:set>
                                      <p:cBhvr>
                                        <p:cTn id="16" dur="1" fill="hold">
                                          <p:stCondLst>
                                            <p:cond delay="0"/>
                                          </p:stCondLst>
                                        </p:cTn>
                                        <p:tgtEl>
                                          <p:spTgt spid="63496"/>
                                        </p:tgtEl>
                                        <p:attrNameLst>
                                          <p:attrName>style.visibility</p:attrName>
                                        </p:attrNameLst>
                                      </p:cBhvr>
                                      <p:to>
                                        <p:strVal val="visible"/>
                                      </p:to>
                                    </p:set>
                                    <p:animEffect transition="in" filter="plus(in)">
                                      <p:cBhvr>
                                        <p:cTn id="17" dur="2000"/>
                                        <p:tgtEl>
                                          <p:spTgt spid="63496"/>
                                        </p:tgtEl>
                                      </p:cBhvr>
                                    </p:animEffect>
                                  </p:childTnLst>
                                </p:cTn>
                              </p:par>
                              <p:par>
                                <p:cTn id="18" presetID="13" presetClass="entr" presetSubtype="16" fill="hold" nodeType="withEffect">
                                  <p:stCondLst>
                                    <p:cond delay="0"/>
                                  </p:stCondLst>
                                  <p:childTnLst>
                                    <p:set>
                                      <p:cBhvr>
                                        <p:cTn id="19" dur="1" fill="hold">
                                          <p:stCondLst>
                                            <p:cond delay="0"/>
                                          </p:stCondLst>
                                        </p:cTn>
                                        <p:tgtEl>
                                          <p:spTgt spid="63502"/>
                                        </p:tgtEl>
                                        <p:attrNameLst>
                                          <p:attrName>style.visibility</p:attrName>
                                        </p:attrNameLst>
                                      </p:cBhvr>
                                      <p:to>
                                        <p:strVal val="visible"/>
                                      </p:to>
                                    </p:set>
                                    <p:animEffect transition="in" filter="plus(in)">
                                      <p:cBhvr>
                                        <p:cTn id="20" dur="2000"/>
                                        <p:tgtEl>
                                          <p:spTgt spid="63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p:bldP spid="634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Grp="1" noChangeArrowheads="1"/>
          </p:cNvSpPr>
          <p:nvPr>
            <p:ph type="title"/>
          </p:nvPr>
        </p:nvSpPr>
        <p:spPr/>
        <p:txBody>
          <a:bodyPr/>
          <a:lstStyle/>
          <a:p>
            <a:pPr eaLnBrk="1" hangingPunct="1">
              <a:defRPr/>
            </a:pPr>
            <a:r>
              <a:rPr lang="ru-RU" b="1" dirty="0" smtClean="0">
                <a:solidFill>
                  <a:schemeClr val="tx2">
                    <a:lumMod val="50000"/>
                  </a:schemeClr>
                </a:solidFill>
              </a:rPr>
              <a:t>Население края</a:t>
            </a:r>
          </a:p>
        </p:txBody>
      </p:sp>
      <p:pic>
        <p:nvPicPr>
          <p:cNvPr id="65544" name="Picture 8" descr="clip_image002"/>
          <p:cNvPicPr>
            <a:picLocks noGrp="1" noChangeAspect="1" noChangeArrowheads="1"/>
          </p:cNvPicPr>
          <p:nvPr>
            <p:ph sz="quarter" idx="1"/>
          </p:nvPr>
        </p:nvPicPr>
        <p:blipFill>
          <a:blip r:embed="rId2" cstate="print"/>
          <a:srcRect/>
          <a:stretch>
            <a:fillRect/>
          </a:stretch>
        </p:blipFill>
        <p:spPr>
          <a:xfrm>
            <a:off x="395536" y="1196752"/>
            <a:ext cx="3672408" cy="2575148"/>
          </a:xfrm>
          <a:noFill/>
        </p:spPr>
      </p:pic>
      <p:pic>
        <p:nvPicPr>
          <p:cNvPr id="17412" name="Picture 13" descr="нанайцы"/>
          <p:cNvPicPr>
            <a:picLocks noGrp="1" noChangeAspect="1" noChangeArrowheads="1"/>
          </p:cNvPicPr>
          <p:nvPr>
            <p:ph sz="quarter" idx="2"/>
          </p:nvPr>
        </p:nvPicPr>
        <p:blipFill>
          <a:blip r:embed="rId3" cstate="print"/>
          <a:srcRect/>
          <a:stretch>
            <a:fillRect/>
          </a:stretch>
        </p:blipFill>
        <p:spPr>
          <a:xfrm>
            <a:off x="7452784" y="404813"/>
            <a:ext cx="1143000" cy="742950"/>
          </a:xfrm>
        </p:spPr>
      </p:pic>
      <p:sp>
        <p:nvSpPr>
          <p:cNvPr id="65543" name="Rectangle 7"/>
          <p:cNvSpPr>
            <a:spLocks noGrp="1" noChangeArrowheads="1"/>
          </p:cNvSpPr>
          <p:nvPr>
            <p:ph sz="half" idx="3"/>
          </p:nvPr>
        </p:nvSpPr>
        <p:spPr>
          <a:xfrm>
            <a:off x="4000501" y="1600200"/>
            <a:ext cx="5143500" cy="5097066"/>
          </a:xfrm>
        </p:spPr>
        <p:txBody>
          <a:bodyPr rtlCol="0">
            <a:normAutofit/>
          </a:bodyPr>
          <a:lstStyle/>
          <a:p>
            <a:pPr eaLnBrk="1" fontAlgn="auto" hangingPunct="1">
              <a:spcAft>
                <a:spcPts val="0"/>
              </a:spcAft>
              <a:buFont typeface="Arial" pitchFamily="34" charset="0"/>
              <a:buChar char="•"/>
              <a:defRPr/>
            </a:pPr>
            <a:r>
              <a:rPr lang="ru-RU" sz="2800" dirty="0" smtClean="0">
                <a:solidFill>
                  <a:srgbClr val="002060"/>
                </a:solidFill>
              </a:rPr>
              <a:t>Состав населения многонациональный. </a:t>
            </a:r>
          </a:p>
          <a:p>
            <a:pPr eaLnBrk="1" fontAlgn="auto" hangingPunct="1">
              <a:spcAft>
                <a:spcPts val="0"/>
              </a:spcAft>
              <a:buFont typeface="Arial" charset="0"/>
              <a:buNone/>
              <a:defRPr/>
            </a:pPr>
            <a:r>
              <a:rPr lang="ru-RU" sz="2800" dirty="0" smtClean="0">
                <a:solidFill>
                  <a:srgbClr val="002060"/>
                </a:solidFill>
              </a:rPr>
              <a:t>       В крае проживают представители почти всех народностей Дальнего Востока: </a:t>
            </a:r>
            <a:r>
              <a:rPr lang="ru-RU" sz="2800" b="1" dirty="0" smtClean="0">
                <a:solidFill>
                  <a:schemeClr val="tx2">
                    <a:lumMod val="50000"/>
                  </a:schemeClr>
                </a:solidFill>
              </a:rPr>
              <a:t>русские, нанайцы, </a:t>
            </a:r>
            <a:r>
              <a:rPr lang="ru-RU" sz="2800" b="1" dirty="0" err="1" smtClean="0">
                <a:solidFill>
                  <a:schemeClr val="tx2">
                    <a:lumMod val="50000"/>
                  </a:schemeClr>
                </a:solidFill>
              </a:rPr>
              <a:t>ульчи</a:t>
            </a:r>
            <a:r>
              <a:rPr lang="ru-RU" sz="2800" b="1" dirty="0" smtClean="0">
                <a:solidFill>
                  <a:schemeClr val="tx2">
                    <a:lumMod val="50000"/>
                  </a:schemeClr>
                </a:solidFill>
              </a:rPr>
              <a:t>, орочи, удэгейцы, нивхи, </a:t>
            </a:r>
            <a:r>
              <a:rPr lang="ru-RU" sz="2800" b="1" dirty="0" err="1" smtClean="0">
                <a:solidFill>
                  <a:schemeClr val="tx2">
                    <a:lumMod val="50000"/>
                  </a:schemeClr>
                </a:solidFill>
              </a:rPr>
              <a:t>негидальцы</a:t>
            </a:r>
            <a:r>
              <a:rPr lang="ru-RU" sz="2800" b="1" dirty="0" smtClean="0">
                <a:solidFill>
                  <a:schemeClr val="tx2">
                    <a:lumMod val="50000"/>
                  </a:schemeClr>
                </a:solidFill>
              </a:rPr>
              <a:t>, эвены, эвенки и др. </a:t>
            </a:r>
          </a:p>
        </p:txBody>
      </p:sp>
      <p:pic>
        <p:nvPicPr>
          <p:cNvPr id="17414" name="Рисунок 5" descr="экол3.jpg"/>
          <p:cNvPicPr>
            <a:picLocks noChangeAspect="1"/>
          </p:cNvPicPr>
          <p:nvPr/>
        </p:nvPicPr>
        <p:blipFill>
          <a:blip r:embed="rId4" cstate="print"/>
          <a:srcRect/>
          <a:stretch>
            <a:fillRect/>
          </a:stretch>
        </p:blipFill>
        <p:spPr bwMode="auto">
          <a:xfrm>
            <a:off x="381001" y="3933056"/>
            <a:ext cx="3797300" cy="2664295"/>
          </a:xfrm>
          <a:prstGeom prst="rect">
            <a:avLst/>
          </a:prstGeom>
          <a:noFill/>
          <a:ln w="9525">
            <a:noFill/>
            <a:miter lim="800000"/>
            <a:headEnd/>
            <a:tailEnd/>
          </a:ln>
        </p:spPr>
      </p:pic>
    </p:spTree>
  </p:cSld>
  <p:clrMapOvr>
    <a:masterClrMapping/>
  </p:clrMapOvr>
  <p:transition spd="med" advClick="0" advTm="10000">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grpId="0" nodeType="clickEffect">
                                  <p:stCondLst>
                                    <p:cond delay="0"/>
                                  </p:stCondLst>
                                  <p:childTnLst>
                                    <p:set>
                                      <p:cBhvr>
                                        <p:cTn id="6" dur="1" fill="hold">
                                          <p:stCondLst>
                                            <p:cond delay="0"/>
                                          </p:stCondLst>
                                        </p:cTn>
                                        <p:tgtEl>
                                          <p:spTgt spid="65540"/>
                                        </p:tgtEl>
                                        <p:attrNameLst>
                                          <p:attrName>style.visibility</p:attrName>
                                        </p:attrNameLst>
                                      </p:cBhvr>
                                      <p:to>
                                        <p:strVal val="visible"/>
                                      </p:to>
                                    </p:set>
                                    <p:anim calcmode="lin" valueType="num">
                                      <p:cBhvr additive="base">
                                        <p:cTn id="7" dur="1000" fill="hold"/>
                                        <p:tgtEl>
                                          <p:spTgt spid="65540"/>
                                        </p:tgtEl>
                                        <p:attrNameLst>
                                          <p:attrName>ppt_x</p:attrName>
                                        </p:attrNameLst>
                                      </p:cBhvr>
                                      <p:tavLst>
                                        <p:tav tm="0">
                                          <p:val>
                                            <p:strVal val="#ppt_x"/>
                                          </p:val>
                                        </p:tav>
                                        <p:tav tm="100000">
                                          <p:val>
                                            <p:strVal val="#ppt_x"/>
                                          </p:val>
                                        </p:tav>
                                      </p:tavLst>
                                    </p:anim>
                                    <p:anim calcmode="lin" valueType="num">
                                      <p:cBhvr additive="base">
                                        <p:cTn id="8" dur="1000" fill="hold"/>
                                        <p:tgtEl>
                                          <p:spTgt spid="6554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000"/>
                            </p:stCondLst>
                            <p:childTnLst>
                              <p:par>
                                <p:cTn id="10" presetID="7" presetClass="entr" presetSubtype="4" fill="hold" grpId="0" nodeType="afterEffect">
                                  <p:stCondLst>
                                    <p:cond delay="10000"/>
                                  </p:stCondLst>
                                  <p:childTnLst>
                                    <p:set>
                                      <p:cBhvr>
                                        <p:cTn id="11" dur="1" fill="hold">
                                          <p:stCondLst>
                                            <p:cond delay="0"/>
                                          </p:stCondLst>
                                        </p:cTn>
                                        <p:tgtEl>
                                          <p:spTgt spid="65543"/>
                                        </p:tgtEl>
                                        <p:attrNameLst>
                                          <p:attrName>style.visibility</p:attrName>
                                        </p:attrNameLst>
                                      </p:cBhvr>
                                      <p:to>
                                        <p:strVal val="visible"/>
                                      </p:to>
                                    </p:set>
                                    <p:anim calcmode="lin" valueType="num">
                                      <p:cBhvr additive="base">
                                        <p:cTn id="12" dur="5000" fill="hold"/>
                                        <p:tgtEl>
                                          <p:spTgt spid="65543"/>
                                        </p:tgtEl>
                                        <p:attrNameLst>
                                          <p:attrName>ppt_x</p:attrName>
                                        </p:attrNameLst>
                                      </p:cBhvr>
                                      <p:tavLst>
                                        <p:tav tm="0">
                                          <p:val>
                                            <p:strVal val="#ppt_x"/>
                                          </p:val>
                                        </p:tav>
                                        <p:tav tm="100000">
                                          <p:val>
                                            <p:strVal val="#ppt_x"/>
                                          </p:val>
                                        </p:tav>
                                      </p:tavLst>
                                    </p:anim>
                                    <p:anim calcmode="lin" valueType="num">
                                      <p:cBhvr additive="base">
                                        <p:cTn id="13" dur="5000" fill="hold"/>
                                        <p:tgtEl>
                                          <p:spTgt spid="65543"/>
                                        </p:tgtEl>
                                        <p:attrNameLst>
                                          <p:attrName>ppt_y</p:attrName>
                                        </p:attrNameLst>
                                      </p:cBhvr>
                                      <p:tavLst>
                                        <p:tav tm="0">
                                          <p:val>
                                            <p:strVal val="1+#ppt_h/2"/>
                                          </p:val>
                                        </p:tav>
                                        <p:tav tm="100000">
                                          <p:val>
                                            <p:strVal val="#ppt_y"/>
                                          </p:val>
                                        </p:tav>
                                      </p:tavLst>
                                    </p:anim>
                                  </p:childTnLst>
                                </p:cTn>
                              </p:par>
                              <p:par>
                                <p:cTn id="14" presetID="21" presetClass="entr" presetSubtype="8" fill="hold" nodeType="withEffect">
                                  <p:stCondLst>
                                    <p:cond delay="0"/>
                                  </p:stCondLst>
                                  <p:childTnLst>
                                    <p:set>
                                      <p:cBhvr>
                                        <p:cTn id="15" dur="1" fill="hold">
                                          <p:stCondLst>
                                            <p:cond delay="0"/>
                                          </p:stCondLst>
                                        </p:cTn>
                                        <p:tgtEl>
                                          <p:spTgt spid="65544"/>
                                        </p:tgtEl>
                                        <p:attrNameLst>
                                          <p:attrName>style.visibility</p:attrName>
                                        </p:attrNameLst>
                                      </p:cBhvr>
                                      <p:to>
                                        <p:strVal val="visible"/>
                                      </p:to>
                                    </p:set>
                                    <p:animEffect transition="in" filter="wheel(8)">
                                      <p:cBhvr>
                                        <p:cTn id="16" dur="2000"/>
                                        <p:tgtEl>
                                          <p:spTgt spid="65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p:bldP spid="655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28596" y="857232"/>
            <a:ext cx="8429684" cy="2862322"/>
          </a:xfrm>
          <a:prstGeom prst="rect">
            <a:avLst/>
          </a:prstGeom>
        </p:spPr>
        <p:txBody>
          <a:bodyPr wrap="square">
            <a:spAutoFit/>
          </a:bodyPr>
          <a:lstStyle/>
          <a:p>
            <a:pPr algn="ctr"/>
            <a:r>
              <a:rPr lang="ru-RU" sz="6000" b="1" dirty="0" smtClean="0">
                <a:solidFill>
                  <a:srgbClr val="3813AD"/>
                </a:solidFill>
                <a:latin typeface="Times New Roman" pitchFamily="18" charset="0"/>
                <a:cs typeface="Times New Roman" pitchFamily="18" charset="0"/>
              </a:rPr>
              <a:t>7 ЧУДЕС </a:t>
            </a:r>
            <a:br>
              <a:rPr lang="ru-RU" sz="6000" b="1" dirty="0" smtClean="0">
                <a:solidFill>
                  <a:srgbClr val="3813AD"/>
                </a:solidFill>
                <a:latin typeface="Times New Roman" pitchFamily="18" charset="0"/>
                <a:cs typeface="Times New Roman" pitchFamily="18" charset="0"/>
              </a:rPr>
            </a:br>
            <a:r>
              <a:rPr lang="ru-RU" sz="6000" b="1" dirty="0" smtClean="0">
                <a:solidFill>
                  <a:srgbClr val="3813AD"/>
                </a:solidFill>
                <a:latin typeface="Times New Roman" pitchFamily="18" charset="0"/>
                <a:cs typeface="Times New Roman" pitchFamily="18" charset="0"/>
              </a:rPr>
              <a:t>ХАБАРОВСКОГО КРАЯ</a:t>
            </a:r>
            <a:endParaRPr lang="ru-RU" sz="6000" b="1"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103</TotalTime>
  <Words>2438</Words>
  <Application>Microsoft Office PowerPoint</Application>
  <PresentationFormat>Экран (4:3)</PresentationFormat>
  <Paragraphs>107</Paragraphs>
  <Slides>58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58</vt:i4>
      </vt:variant>
    </vt:vector>
  </HeadingPairs>
  <TitlesOfParts>
    <vt:vector size="59" baseType="lpstr">
      <vt:lpstr>Тема Office</vt:lpstr>
      <vt:lpstr>Хабаровскому краю  77  лет  Подготовили: Попикова Н.А                       Янина Т.С.</vt:lpstr>
      <vt:lpstr>Хабаровский край — субъект Российской Федерации, расположен на Дальнем Востоке России. Хабаровский край был образован 20 октября 1938 года указом Президиума Верховного Совета СССР «О разделении Дальневосточного края на Хабаровский и Приморский края».</vt:lpstr>
      <vt:lpstr>Презентация PowerPoint</vt:lpstr>
      <vt:lpstr>ГЕОГРАФИЧЕСКОЕ ПОЛОЖЕНИЕ  Край расположен в центральной части южной половины российского Дальнего  Востока, граничит с Приморским краем, Еврейской автономной областью, Амурской  и Магаданской областями.  Государственная граница с Китаем.  Омывается Охотским и  Японским морями и  Татарским проливом. </vt:lpstr>
      <vt:lpstr>Символы Хабаровского края</vt:lpstr>
      <vt:lpstr>Моря Хабаровского края</vt:lpstr>
      <vt:lpstr>Озёра Хабаровского края</vt:lpstr>
      <vt:lpstr>Население края</vt:lpstr>
      <vt:lpstr>Презентация PowerPoint</vt:lpstr>
      <vt:lpstr>7 ЧУДЕС  ХАБАРОВСКОГО КРАЯ</vt:lpstr>
      <vt:lpstr>Презентация PowerPoint</vt:lpstr>
      <vt:lpstr>7 ЧУДЕС  ХАБАРОВСКОГО КРАЯ</vt:lpstr>
      <vt:lpstr>7 ЧУДЕС  ХАБАРОВСКОГО КРАЯ</vt:lpstr>
      <vt:lpstr>Презентация PowerPoint</vt:lpstr>
      <vt:lpstr>Презентация PowerPoint</vt:lpstr>
      <vt:lpstr>7 ЧУДЕС  ХАБАРОВСКОГО КРАЯ</vt:lpstr>
      <vt:lpstr>Презентация PowerPoint</vt:lpstr>
      <vt:lpstr>7 ЧУДЕС  ХАБАРОВСКОГО КРАЯ</vt:lpstr>
      <vt:lpstr>Презентация PowerPoint</vt:lpstr>
      <vt:lpstr>Подвиды тигра</vt:lpstr>
      <vt:lpstr>Тигр - хищник</vt:lpstr>
      <vt:lpstr>Схватка тигра и медведя</vt:lpstr>
      <vt:lpstr>7 ЧУДЕС  ХАБАРОВСКОГО КРАЯ</vt:lpstr>
      <vt:lpstr>Презентация PowerPoint</vt:lpstr>
      <vt:lpstr>7 ЧУДЕС  ХАБАРОВСКОГО КРАЯ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Шантарские острова </dc:title>
  <cp:lastModifiedBy>Учитель</cp:lastModifiedBy>
  <cp:revision>13</cp:revision>
  <dcterms:modified xsi:type="dcterms:W3CDTF">2015-10-29T02:06:47Z</dcterms:modified>
</cp:coreProperties>
</file>