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83" r:id="rId10"/>
    <p:sldId id="282" r:id="rId11"/>
    <p:sldId id="263" r:id="rId12"/>
    <p:sldId id="264" r:id="rId13"/>
    <p:sldId id="265" r:id="rId14"/>
    <p:sldId id="266" r:id="rId15"/>
    <p:sldId id="284" r:id="rId16"/>
    <p:sldId id="267" r:id="rId17"/>
    <p:sldId id="285" r:id="rId18"/>
    <p:sldId id="286" r:id="rId19"/>
    <p:sldId id="287" r:id="rId20"/>
    <p:sldId id="293" r:id="rId21"/>
    <p:sldId id="288" r:id="rId22"/>
    <p:sldId id="289" r:id="rId23"/>
    <p:sldId id="290" r:id="rId24"/>
    <p:sldId id="291" r:id="rId25"/>
    <p:sldId id="292" r:id="rId26"/>
    <p:sldId id="294" r:id="rId27"/>
    <p:sldId id="297" r:id="rId28"/>
    <p:sldId id="295" r:id="rId29"/>
    <p:sldId id="298" r:id="rId30"/>
    <p:sldId id="302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66"/>
    <a:srgbClr val="FF0000"/>
    <a:srgbClr val="CC0000"/>
    <a:srgbClr val="800000"/>
    <a:srgbClr val="9900CC"/>
    <a:srgbClr val="340AE6"/>
    <a:srgbClr val="0080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772" autoAdjust="0"/>
    <p:restoredTop sz="89247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E16CFB-F0BC-459C-B7BF-68A834249CC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6CD80E-06D5-40D6-9B9B-E1D1894A35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tihi.ru/pics/2009/11/15/1447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news.mail.ru/pic/ea/09/317463_source.gi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ed=1&amp;rpt=simage&amp;text=%D1%82%D0%B0%D0%B1%D0%B0%D0%BA%20-%D1%80%D0%B0%D1%81%D1%82%D0%B5%D0%BD%D0%B8%D0%B5%20%D0%B2%20%D0%BA%D0%B0%D1%80%D1%82%D0%B8%D0%BD%D0%BA%D0%B0%D1%85&amp;img_url=www.medical-enc.ru/18/images/tabak.jpg&amp;spsite=www.medical-enc.ru&amp;p=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Курение –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вред для здоровья!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6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996952"/>
            <a:ext cx="2448272" cy="3389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692696"/>
            <a:ext cx="4139952" cy="616530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660033"/>
                </a:solidFill>
              </a:rPr>
              <a:t>Возвращаясь в Европу, Колумб захватил с собой несколько кип сушеных листьев «</a:t>
            </a:r>
            <a:r>
              <a:rPr lang="ru-RU" sz="2400" i="1" dirty="0" err="1" smtClean="0">
                <a:solidFill>
                  <a:srgbClr val="660033"/>
                </a:solidFill>
              </a:rPr>
              <a:t>табакко</a:t>
            </a:r>
            <a:r>
              <a:rPr lang="ru-RU" sz="2400" i="1" dirty="0" smtClean="0">
                <a:solidFill>
                  <a:srgbClr val="660033"/>
                </a:solidFill>
              </a:rPr>
              <a:t>» и несколько курильщиков. Быстрому распространению </a:t>
            </a:r>
            <a:r>
              <a:rPr lang="ru-RU" sz="2400" i="1" dirty="0" err="1" smtClean="0">
                <a:solidFill>
                  <a:srgbClr val="660033"/>
                </a:solidFill>
              </a:rPr>
              <a:t>табакокурения</a:t>
            </a:r>
            <a:r>
              <a:rPr lang="ru-RU" sz="2400" i="1" dirty="0" smtClean="0">
                <a:solidFill>
                  <a:srgbClr val="660033"/>
                </a:solidFill>
              </a:rPr>
              <a:t> стало способствовать не столько человеческое любопытство, сколько жажда наживы и агрессивная реклама.</a:t>
            </a:r>
            <a:endParaRPr lang="ru-RU" sz="2400" i="1" dirty="0">
              <a:solidFill>
                <a:srgbClr val="660033"/>
              </a:solidFill>
            </a:endParaRPr>
          </a:p>
        </p:txBody>
      </p:sp>
      <p:pic>
        <p:nvPicPr>
          <p:cNvPr id="5" name="Рисунок 4" descr="thumbnailCA0HVM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1795">
            <a:off x="4914867" y="1691126"/>
            <a:ext cx="3663737" cy="347407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/>
              <a:t>Европа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700808"/>
            <a:ext cx="4320480" cy="4623792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Постепенно курение стало путешествовать по Европе, дошло до России, но активного распространения не получило. Пока у «</a:t>
            </a:r>
            <a:r>
              <a:rPr lang="ru-RU" i="1" dirty="0" err="1" smtClean="0">
                <a:solidFill>
                  <a:srgbClr val="0070C0"/>
                </a:solidFill>
              </a:rPr>
              <a:t>табакко</a:t>
            </a:r>
            <a:r>
              <a:rPr lang="ru-RU" i="1" dirty="0" smtClean="0">
                <a:solidFill>
                  <a:srgbClr val="0070C0"/>
                </a:solidFill>
              </a:rPr>
              <a:t>» не появился могучий союзник.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Молодой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Петр </a:t>
            </a:r>
            <a:r>
              <a:rPr lang="en-US" i="1" dirty="0" smtClean="0">
                <a:solidFill>
                  <a:srgbClr val="0070C0"/>
                </a:solidFill>
              </a:rPr>
              <a:t>I </a:t>
            </a:r>
            <a:r>
              <a:rPr lang="ru-RU" i="1" dirty="0" smtClean="0">
                <a:solidFill>
                  <a:srgbClr val="0070C0"/>
                </a:solidFill>
              </a:rPr>
              <a:t>очаровался диковинной заморской затеей.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thumbnailCAJC1RH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2783780" cy="37444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5976664" cy="12961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/>
              <a:t>Царь - Петр </a:t>
            </a:r>
            <a:r>
              <a:rPr lang="en-US" sz="4400" b="1" i="1" dirty="0" smtClean="0"/>
              <a:t>I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78896" cy="438912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Вместе с обязанностью брить бороды, носить иностранные камзолы и парики, российским подданным были навязаны и курительные трубки.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Пример царя – закон для подданных.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thumbnailCAQVFJ0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653136"/>
            <a:ext cx="2740096" cy="16805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 descr="index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5978">
            <a:off x="6224252" y="1990960"/>
            <a:ext cx="2471885" cy="23157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Табачные фабрики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852936"/>
            <a:ext cx="4176464" cy="347166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800000"/>
                </a:solidFill>
              </a:rPr>
              <a:t>При Петре1 в России появились первые табачные фабрики.</a:t>
            </a:r>
          </a:p>
        </p:txBody>
      </p:sp>
      <p:pic>
        <p:nvPicPr>
          <p:cNvPr id="4" name="Рисунок 3" descr="thumbnailCA207E1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564904"/>
            <a:ext cx="3262107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899592" y="476672"/>
            <a:ext cx="6912768" cy="259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Тогда еще не знали, насколько опасна эта привычка!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Но сейчас все говорят о вреде табака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06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56992"/>
            <a:ext cx="2883056" cy="3017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688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b="1" i="1" dirty="0" smtClean="0"/>
              <a:t>Чем же вреден табачный дым и сигареты?</a:t>
            </a:r>
            <a:endParaRPr lang="ru-RU" b="1" i="1" dirty="0"/>
          </a:p>
        </p:txBody>
      </p:sp>
      <p:pic>
        <p:nvPicPr>
          <p:cNvPr id="3" name="Рисунок 2" descr="thumbnailCADJXE0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645024"/>
            <a:ext cx="2520280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3900" b="1" i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В дыме  сигарет содержится более 30 отравляющих организм человека веществ:</a:t>
            </a:r>
          </a:p>
          <a:p>
            <a:pPr lvl="1">
              <a:lnSpc>
                <a:spcPct val="80000"/>
              </a:lnSpc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i="1" dirty="0" smtClean="0">
                <a:solidFill>
                  <a:srgbClr val="340AE6"/>
                </a:solidFill>
                <a:latin typeface="Arial Narrow" pitchFamily="34" charset="0"/>
              </a:rPr>
              <a:t>- никотин</a:t>
            </a:r>
          </a:p>
          <a:p>
            <a:pPr lvl="1">
              <a:lnSpc>
                <a:spcPct val="80000"/>
              </a:lnSpc>
            </a:pPr>
            <a:r>
              <a:rPr lang="ru-RU" sz="2800" b="1" i="1" dirty="0" smtClean="0">
                <a:solidFill>
                  <a:srgbClr val="340AE6"/>
                </a:solidFill>
                <a:latin typeface="Arial Narrow" pitchFamily="34" charset="0"/>
              </a:rPr>
              <a:t> - аммиак</a:t>
            </a:r>
          </a:p>
          <a:p>
            <a:pPr lvl="1">
              <a:lnSpc>
                <a:spcPct val="80000"/>
              </a:lnSpc>
            </a:pPr>
            <a:r>
              <a:rPr lang="ru-RU" sz="2800" b="1" i="1" dirty="0" smtClean="0">
                <a:solidFill>
                  <a:srgbClr val="340AE6"/>
                </a:solidFill>
                <a:latin typeface="Arial Narrow" pitchFamily="34" charset="0"/>
              </a:rPr>
              <a:t> - угарный  газ</a:t>
            </a:r>
          </a:p>
          <a:p>
            <a:pPr lvl="1">
              <a:lnSpc>
                <a:spcPct val="80000"/>
              </a:lnSpc>
            </a:pPr>
            <a:r>
              <a:rPr lang="ru-RU" sz="2800" b="1" i="1" dirty="0" smtClean="0">
                <a:solidFill>
                  <a:srgbClr val="340AE6"/>
                </a:solidFill>
                <a:latin typeface="Arial Narrow" pitchFamily="34" charset="0"/>
              </a:rPr>
              <a:t> - синильная  кислота</a:t>
            </a:r>
          </a:p>
          <a:p>
            <a:pPr lvl="1">
              <a:lnSpc>
                <a:spcPct val="80000"/>
              </a:lnSpc>
            </a:pPr>
            <a:r>
              <a:rPr lang="ru-RU" sz="2800" b="1" i="1" dirty="0" smtClean="0">
                <a:solidFill>
                  <a:srgbClr val="340AE6"/>
                </a:solidFill>
                <a:latin typeface="Arial Narrow" pitchFamily="34" charset="0"/>
              </a:rPr>
              <a:t> - пиридин</a:t>
            </a:r>
          </a:p>
          <a:p>
            <a:pPr lvl="1">
              <a:lnSpc>
                <a:spcPct val="80000"/>
              </a:lnSpc>
            </a:pPr>
            <a:r>
              <a:rPr lang="ru-RU" sz="2800" b="1" i="1" dirty="0" smtClean="0">
                <a:solidFill>
                  <a:srgbClr val="340AE6"/>
                </a:solidFill>
                <a:latin typeface="Arial Narrow" pitchFamily="34" charset="0"/>
              </a:rPr>
              <a:t> - метанол</a:t>
            </a:r>
          </a:p>
          <a:p>
            <a:pPr lvl="1">
              <a:lnSpc>
                <a:spcPct val="80000"/>
              </a:lnSpc>
            </a:pPr>
            <a:r>
              <a:rPr lang="ru-RU" sz="2800" b="1" i="1" dirty="0" smtClean="0">
                <a:solidFill>
                  <a:srgbClr val="340AE6"/>
                </a:solidFill>
                <a:latin typeface="Arial Narrow" pitchFamily="34" charset="0"/>
              </a:rPr>
              <a:t> - формальдегид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rgbClr val="340AE6"/>
                </a:solidFill>
                <a:latin typeface="Arial Narrow" pitchFamily="34" charset="0"/>
              </a:rPr>
              <a:t>   - радиоактивные вещества: полоний, свинец, висмут, смолы, деготь и другие. </a:t>
            </a:r>
          </a:p>
          <a:p>
            <a:endParaRPr lang="ru-RU" sz="3200" i="1" dirty="0">
              <a:solidFill>
                <a:srgbClr val="340AE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620" y="1178928"/>
            <a:ext cx="6840760" cy="541842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5256584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Никотин </a:t>
            </a:r>
            <a:r>
              <a:rPr lang="ru-RU" sz="2400" i="1" dirty="0" smtClean="0">
                <a:solidFill>
                  <a:srgbClr val="FF0000"/>
                </a:solidFill>
              </a:rPr>
              <a:t>–</a:t>
            </a:r>
            <a:r>
              <a:rPr lang="ru-RU" sz="2400" i="1" dirty="0" smtClean="0">
                <a:solidFill>
                  <a:srgbClr val="7030A0"/>
                </a:solidFill>
              </a:rPr>
              <a:t> один из сильнейших растительных ядов, он обладает способностью накапливаться в организме. Никотин относится к нервным ядам. В экспериментах на животных и наблюдениях над людьми установлено, что никотин в малых дозах возбуждает нервные клетки, способствует учащению дыхания и сердцебиения, нарушению ритма сердечных сокращений, тошноте и рвоте. В больших дозах тормозит, а затем парализует деятельность клеток ЦНС. Расстройство нервной системы проявляется понижением трудоспособности, дрожанием рук, ослаблением памяти.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936104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4800" b="1" i="1" dirty="0" smtClean="0"/>
              <a:t>Сердце</a:t>
            </a:r>
            <a:endParaRPr lang="ru-RU" sz="4800" b="1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467544" y="1700808"/>
            <a:ext cx="4392488" cy="515719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0066"/>
                </a:solidFill>
              </a:rPr>
              <a:t>Курение затрудняет нормальную работу сердца. </a:t>
            </a:r>
          </a:p>
          <a:p>
            <a:r>
              <a:rPr lang="ru-RU" sz="2800" i="1" dirty="0" smtClean="0">
                <a:solidFill>
                  <a:srgbClr val="000066"/>
                </a:solidFill>
              </a:rPr>
              <a:t>Оно делает за сутки на 12-15 тысяч сокращений больше.</a:t>
            </a:r>
          </a:p>
          <a:p>
            <a:r>
              <a:rPr lang="ru-RU" sz="2800" i="1" dirty="0" smtClean="0">
                <a:solidFill>
                  <a:srgbClr val="000066"/>
                </a:solidFill>
              </a:rPr>
              <a:t>У курящего человека сердце быстрее изнашивается чем у некурящего.</a:t>
            </a:r>
            <a:endParaRPr lang="ru-RU" sz="2800" i="1" dirty="0">
              <a:solidFill>
                <a:srgbClr val="000066"/>
              </a:solidFill>
            </a:endParaRPr>
          </a:p>
        </p:txBody>
      </p:sp>
      <p:pic>
        <p:nvPicPr>
          <p:cNvPr id="5" name="i-main-pic" descr="Картинка 1 из 894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3456384" cy="331236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26369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Здоровье – это еще не все, но всё без здоровья – это ничто!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thumbnailCAG81Q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4348" y="3356992"/>
            <a:ext cx="3695305" cy="2661320"/>
          </a:xfrm>
          <a:ln w="12700">
            <a:solidFill>
              <a:schemeClr val="tx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120680" cy="108012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/>
              <a:t>Легкие</a:t>
            </a:r>
            <a:endParaRPr lang="ru-RU" sz="44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835696" y="1700808"/>
            <a:ext cx="5111750" cy="57606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Курение загрязнет легкие.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thumbnailCAA4GA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676" y="2420888"/>
            <a:ext cx="5832648" cy="404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237310" cy="447558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9900CC"/>
                </a:solidFill>
              </a:rPr>
              <a:t>Никотин и другие компоненты табака поражают также органы пищеварения.</a:t>
            </a:r>
          </a:p>
          <a:p>
            <a:r>
              <a:rPr lang="ru-RU" i="1" dirty="0" smtClean="0">
                <a:solidFill>
                  <a:srgbClr val="9900CC"/>
                </a:solidFill>
              </a:rPr>
              <a:t>Многолетнее курение способствует возникновению язвы желудка и двенадцатиперстной кишки.</a:t>
            </a:r>
            <a:endParaRPr lang="ru-RU" i="1" dirty="0">
              <a:solidFill>
                <a:srgbClr val="9900CC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46640" cy="116205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i="1" dirty="0" smtClean="0"/>
              <a:t>Органы пищеварения</a:t>
            </a:r>
            <a:endParaRPr lang="ru-RU" sz="4000" b="1" i="1" dirty="0"/>
          </a:p>
        </p:txBody>
      </p:sp>
      <p:pic>
        <p:nvPicPr>
          <p:cNvPr id="5" name="Рисунок 4" descr="thumbnailCAC9DG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348880"/>
            <a:ext cx="3971756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342584" cy="116205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i="1" dirty="0" smtClean="0"/>
              <a:t>Слуховой аппарат</a:t>
            </a:r>
            <a:endParaRPr lang="ru-RU" sz="40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3960440" cy="457200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Курение плохо сказывается и на слуховом аппарате человека.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 Даже 20 выкуренных за день сигарет ослабляют восприятие разговорной речи.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iCANOS86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491936"/>
            <a:ext cx="3594695" cy="2684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/>
              <a:t>Умственная деятельность</a:t>
            </a:r>
            <a:endParaRPr lang="ru-RU" sz="4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2060848"/>
            <a:ext cx="3960440" cy="410445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800000"/>
                </a:solidFill>
              </a:rPr>
              <a:t>Курение отрицательно влияет на умственную деятельность.</a:t>
            </a:r>
          </a:p>
          <a:p>
            <a:r>
              <a:rPr lang="ru-RU" sz="2400" i="1" dirty="0" smtClean="0">
                <a:solidFill>
                  <a:srgbClr val="800000"/>
                </a:solidFill>
              </a:rPr>
              <a:t>Две выкуренные сигареты снижают скорость заучивания и объем запоминаемого материала на 5 - 6%.</a:t>
            </a:r>
            <a:endParaRPr lang="ru-RU" sz="2400" i="1" dirty="0">
              <a:solidFill>
                <a:srgbClr val="800000"/>
              </a:solidFill>
            </a:endParaRPr>
          </a:p>
        </p:txBody>
      </p:sp>
      <p:pic>
        <p:nvPicPr>
          <p:cNvPr id="6" name="Содержимое 7" descr="Рисунок1ч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1711" y="2492896"/>
            <a:ext cx="3700660" cy="315125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/>
              <a:t>«Пассивное курение»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5626968" cy="419174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C0000"/>
                </a:solidFill>
              </a:rPr>
              <a:t>Курящие подвергают опасности не только себя, но и окружающих людей.</a:t>
            </a:r>
          </a:p>
          <a:p>
            <a:r>
              <a:rPr lang="ru-RU" sz="2400" i="1" dirty="0" smtClean="0">
                <a:solidFill>
                  <a:srgbClr val="CC0000"/>
                </a:solidFill>
              </a:rPr>
              <a:t>В медицине даже появился термин «пассивное курение».</a:t>
            </a:r>
          </a:p>
          <a:p>
            <a:r>
              <a:rPr lang="ru-RU" sz="2400" i="1" dirty="0" smtClean="0">
                <a:solidFill>
                  <a:srgbClr val="CC0000"/>
                </a:solidFill>
              </a:rPr>
              <a:t>В организме некурящих людей после пребывания в накуренном и непроветренном помещении определяется значительная концентрация никотина.</a:t>
            </a:r>
            <a:endParaRPr lang="ru-RU" sz="2400" i="1" dirty="0">
              <a:solidFill>
                <a:srgbClr val="CC0000"/>
              </a:solidFill>
            </a:endParaRPr>
          </a:p>
        </p:txBody>
      </p:sp>
      <p:pic>
        <p:nvPicPr>
          <p:cNvPr id="4" name="Содержимое 3" descr="http://news.mail.ru/pic/ea/09/317463_source.gif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852936"/>
            <a:ext cx="2520280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/>
              <a:t>«Пассивное курение»</a:t>
            </a:r>
            <a:endParaRPr lang="ru-RU" sz="4400" b="1" i="1" dirty="0"/>
          </a:p>
        </p:txBody>
      </p:sp>
      <p:pic>
        <p:nvPicPr>
          <p:cNvPr id="4" name="Содержимое 3" descr="841131-a-cz-owiek-samolubny-palenia-w-pobli-u-kobiety-ci--arnej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386" y="2132856"/>
            <a:ext cx="5847228" cy="3888779"/>
          </a:xfrm>
          <a:ln w="19050">
            <a:solidFill>
              <a:srgbClr val="9900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216024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Никотин, угарный газ, сенильная кислота, радиоактивный полоний накапливаются в любых органах и приводят к образованию рака.</a:t>
            </a:r>
            <a:endParaRPr lang="ru-RU" sz="2800" b="1" i="1" dirty="0"/>
          </a:p>
        </p:txBody>
      </p:sp>
      <p:pic>
        <p:nvPicPr>
          <p:cNvPr id="4" name="Рисунок 3" descr="Marlboro-brand35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144" y="2780928"/>
            <a:ext cx="5355713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/>
              <a:t>Вред от курения!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075240" cy="2285608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000066"/>
                </a:solidFill>
              </a:rPr>
              <a:t>От курения становится хриплым голос.</a:t>
            </a:r>
          </a:p>
          <a:p>
            <a:r>
              <a:rPr lang="ru-RU" i="1" dirty="0" smtClean="0">
                <a:solidFill>
                  <a:srgbClr val="000066"/>
                </a:solidFill>
              </a:rPr>
              <a:t>Чернеют и портятся зубы.</a:t>
            </a:r>
          </a:p>
          <a:p>
            <a:r>
              <a:rPr lang="ru-RU" i="1" dirty="0" smtClean="0">
                <a:solidFill>
                  <a:srgbClr val="000066"/>
                </a:solidFill>
              </a:rPr>
              <a:t>Кожа приобретает землистый оттенок.</a:t>
            </a:r>
          </a:p>
          <a:p>
            <a:r>
              <a:rPr lang="ru-RU" i="1" dirty="0" smtClean="0">
                <a:solidFill>
                  <a:srgbClr val="000066"/>
                </a:solidFill>
              </a:rPr>
              <a:t>Ухудшаются вкусовые ощущения.</a:t>
            </a:r>
          </a:p>
          <a:p>
            <a:r>
              <a:rPr lang="ru-RU" i="1" dirty="0" smtClean="0">
                <a:solidFill>
                  <a:srgbClr val="000066"/>
                </a:solidFill>
              </a:rPr>
              <a:t>Идет неприятный запах изо рта.</a:t>
            </a:r>
            <a:endParaRPr lang="ru-RU" i="1" dirty="0">
              <a:solidFill>
                <a:srgbClr val="000066"/>
              </a:solidFill>
            </a:endParaRPr>
          </a:p>
        </p:txBody>
      </p:sp>
      <p:pic>
        <p:nvPicPr>
          <p:cNvPr id="4" name="Picture 2" descr="preview-320x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3759352" cy="2491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u="sng" dirty="0" smtClean="0">
                <a:solidFill>
                  <a:srgbClr val="FF0000"/>
                </a:solidFill>
              </a:rPr>
              <a:t>Запомни!</a:t>
            </a:r>
            <a:endParaRPr lang="ru-RU" sz="4400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C0000"/>
                </a:solidFill>
              </a:rPr>
              <a:t>Каждая выкуренная сигареты стоит курящему человеку 15 минут жизни.</a:t>
            </a:r>
          </a:p>
          <a:p>
            <a:r>
              <a:rPr lang="ru-RU" sz="2000" b="1" i="1" dirty="0" smtClean="0">
                <a:solidFill>
                  <a:srgbClr val="CC0000"/>
                </a:solidFill>
              </a:rPr>
              <a:t>На 8-12 лет сокращается продолжительность жизни курильщика.</a:t>
            </a:r>
          </a:p>
          <a:p>
            <a:r>
              <a:rPr lang="ru-RU" sz="2000" b="1" i="1" dirty="0" smtClean="0">
                <a:solidFill>
                  <a:srgbClr val="CC0000"/>
                </a:solidFill>
              </a:rPr>
              <a:t>У родителей, которые курят, могут родиться умственно отсталые дети или дети с какими-нибудь психическими отклонениями.</a:t>
            </a:r>
          </a:p>
          <a:p>
            <a:r>
              <a:rPr lang="ru-RU" sz="2000" b="1" i="1" dirty="0" smtClean="0">
                <a:solidFill>
                  <a:srgbClr val="CC0000"/>
                </a:solidFill>
              </a:rPr>
              <a:t>Такие болезни, как туберкулез, рак легкого, рак тканей полости рта и зева встречаются в 20 раз чаще у тех, кто курит.</a:t>
            </a:r>
          </a:p>
          <a:p>
            <a:r>
              <a:rPr lang="ru-RU" sz="2000" b="1" i="1" dirty="0" smtClean="0">
                <a:solidFill>
                  <a:srgbClr val="CC0000"/>
                </a:solidFill>
              </a:rPr>
              <a:t>«Пассивные» курильщики тоже получают свою дозу никотина.</a:t>
            </a:r>
          </a:p>
          <a:p>
            <a:r>
              <a:rPr lang="ru-RU" sz="2000" b="1" i="1" dirty="0" smtClean="0">
                <a:solidFill>
                  <a:srgbClr val="CC0000"/>
                </a:solidFill>
              </a:rPr>
              <a:t>Сломанные конечности у курильщиков срастаются медленнее и тяжелее, чем у некурящих.</a:t>
            </a:r>
          </a:p>
          <a:p>
            <a:endParaRPr lang="ru-RU" sz="2000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/>
              <a:t>Народные пословицы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20888"/>
            <a:ext cx="4752528" cy="3903712"/>
          </a:xfrm>
        </p:spPr>
        <p:txBody>
          <a:bodyPr/>
          <a:lstStyle/>
          <a:p>
            <a:r>
              <a:rPr lang="ru-RU" b="1" i="1" dirty="0" smtClean="0">
                <a:solidFill>
                  <a:srgbClr val="660033"/>
                </a:solidFill>
              </a:rPr>
              <a:t>Курильщик-сам себе могильщик!</a:t>
            </a:r>
          </a:p>
          <a:p>
            <a:r>
              <a:rPr lang="ru-RU" b="1" i="1" dirty="0" smtClean="0">
                <a:solidFill>
                  <a:srgbClr val="660033"/>
                </a:solidFill>
              </a:rPr>
              <a:t>Табак-забава для </a:t>
            </a:r>
            <a:r>
              <a:rPr lang="ru-RU" b="1" i="1" dirty="0" err="1" smtClean="0">
                <a:solidFill>
                  <a:srgbClr val="660033"/>
                </a:solidFill>
              </a:rPr>
              <a:t>дураков</a:t>
            </a:r>
            <a:r>
              <a:rPr lang="ru-RU" b="1" i="1" dirty="0" smtClean="0">
                <a:solidFill>
                  <a:srgbClr val="660033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660033"/>
                </a:solidFill>
              </a:rPr>
              <a:t>Курить - здоровью вредить.</a:t>
            </a:r>
          </a:p>
          <a:p>
            <a:endParaRPr lang="ru-RU" dirty="0"/>
          </a:p>
        </p:txBody>
      </p:sp>
      <p:pic>
        <p:nvPicPr>
          <p:cNvPr id="4" name="Рисунок 3" descr="thumbnailCAJ6XGF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492896"/>
            <a:ext cx="2388264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Курение -вредная привычка человека!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Привычка- поведение, образ действий, склонность, ставшие для человека в жизни обычными, постоянными.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Привычки формируются в результате многократных повторений: когда человек совершает одни и те же действия, он привыкает повторять их, не задумываясь.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Привычка, а затем – зависимость, т.е. болезнь!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 не курю!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thumbnailCAZKBX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8064896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Курение – медленное самоубийство!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thumbnailCAH7U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132856"/>
            <a:ext cx="3240359" cy="456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02916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dirty="0" smtClean="0"/>
              <a:t>По данным Всемирной Организации Здравоохранения:</a:t>
            </a:r>
            <a:br>
              <a:rPr lang="ru-RU" sz="4400" dirty="0" smtClean="0"/>
            </a:br>
            <a:r>
              <a:rPr lang="ru-RU" sz="4400" dirty="0" smtClean="0"/>
              <a:t>Ежегодно от курения умирают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6000" b="1" i="1" dirty="0" smtClean="0">
                <a:solidFill>
                  <a:srgbClr val="FF0000"/>
                </a:solidFill>
              </a:rPr>
              <a:t>3 миллиона человек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04832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Курение убивает!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Никогда не кури!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thumbnail[1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12976"/>
            <a:ext cx="3142655" cy="3142655"/>
          </a:xfrm>
          <a:prstGeom prst="rect">
            <a:avLst/>
          </a:prstGeom>
          <a:ln>
            <a:solidFill>
              <a:srgbClr val="66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2880320" cy="280856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Курение является самой распространенной вредной привычкой.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67544" y="3501008"/>
            <a:ext cx="2447925" cy="26654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 самое страшное, что дети и подростки тоже  начинают курить.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thumbnailCA0W22TJ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6209" r="6209"/>
          <a:stretch>
            <a:fillRect/>
          </a:stretch>
        </p:blipFill>
        <p:spPr>
          <a:xfrm rot="420000">
            <a:off x="6946705" y="796344"/>
            <a:ext cx="1971163" cy="248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3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9696">
            <a:off x="3683324" y="770263"/>
            <a:ext cx="2010145" cy="308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84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2010">
            <a:off x="5317089" y="3916781"/>
            <a:ext cx="2507079" cy="250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57278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Как курение получило свое распространение?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106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01973">
            <a:off x="5522616" y="3299497"/>
            <a:ext cx="2964869" cy="296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thumbnailCADJXE0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2227">
            <a:off x="3571149" y="2500158"/>
            <a:ext cx="1333366" cy="133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thumbnailCA54MX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6811">
            <a:off x="801710" y="3365020"/>
            <a:ext cx="2624738" cy="262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336704" cy="108012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Из истории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060848"/>
            <a:ext cx="4546848" cy="439248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Европейцам долгое время было неизвестно курение табака. В Европу табак был ввезён  из Америки . Его завёз известный  мореплаватель Христофор Колумб  в 1496 году.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kolumb-rz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8618">
            <a:off x="866848" y="2305915"/>
            <a:ext cx="2617171" cy="3618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3168352" cy="108012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Христофор Колумб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484313"/>
            <a:ext cx="3491880" cy="5184775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660033"/>
                </a:solidFill>
              </a:rPr>
              <a:t>Высадившись на незнакомый берег, Колумб и его спутники увидели, что туземцы – взрослые и дети – держали в зубах дымящиеся пучки тлеющих листьев неизвестного европейцам растения. Туземцы втягивали дым и пускали его наружу. Несчастные при этом нередко теряли сознание.</a:t>
            </a:r>
            <a:endParaRPr lang="ru-RU" sz="2000" i="1" dirty="0">
              <a:solidFill>
                <a:srgbClr val="660033"/>
              </a:solidFill>
            </a:endParaRPr>
          </a:p>
        </p:txBody>
      </p:sp>
      <p:pic>
        <p:nvPicPr>
          <p:cNvPr id="6" name="Рисунок 5" descr="thumbnailCAUO1O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4965">
            <a:off x="5310836" y="1037941"/>
            <a:ext cx="3100632" cy="25783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Содержимое 3" descr="thumbnailCAR6P9V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1684">
            <a:off x="4272044" y="3947843"/>
            <a:ext cx="3233095" cy="228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2987824" cy="112772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 smtClean="0"/>
              <a:t>«</a:t>
            </a:r>
            <a:r>
              <a:rPr lang="ru-RU" sz="3200" b="1" i="1" dirty="0" err="1" smtClean="0"/>
              <a:t>Табакко</a:t>
            </a:r>
            <a:r>
              <a:rPr lang="ru-RU" sz="3200" b="1" i="1" dirty="0" smtClean="0"/>
              <a:t>»</a:t>
            </a:r>
            <a:endParaRPr lang="ru-RU" sz="3200" b="1" i="1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4294967295"/>
          </p:nvPr>
        </p:nvSpPr>
        <p:spPr>
          <a:xfrm>
            <a:off x="467544" y="1916832"/>
            <a:ext cx="2952328" cy="454759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Выяснилось что, дикари традиционно используют листья «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табакко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» для частого вдыхания дыма. По их словам они уже не могли жить без этого.</a:t>
            </a:r>
          </a:p>
        </p:txBody>
      </p:sp>
      <p:pic>
        <p:nvPicPr>
          <p:cNvPr id="7" name="Рисунок 6" descr="21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0282">
            <a:off x="4594979" y="2011818"/>
            <a:ext cx="3369749" cy="336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CAR99M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3717032"/>
            <a:ext cx="3456384" cy="260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40352" cy="17008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Табак – это однолетнее растение семейства паслёновых, в листьях которого содержится никотин.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iCAXJ41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5780">
            <a:off x="800403" y="2416583"/>
            <a:ext cx="2557199" cy="266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0-tub.yandex.net/i?id=82023617-1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40712">
            <a:off x="5943714" y="2476748"/>
            <a:ext cx="2578263" cy="242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754</TotalTime>
  <Words>797</Words>
  <Application>Microsoft Office PowerPoint</Application>
  <PresentationFormat>Экран (4:3)</PresentationFormat>
  <Paragraphs>79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Курение –  вред для здоровья!</vt:lpstr>
      <vt:lpstr>Здоровье – это еще не все, но всё без здоровья – это ничто!</vt:lpstr>
      <vt:lpstr>Курение -вредная привычка человека!</vt:lpstr>
      <vt:lpstr>Курение является самой распространенной вредной привычкой.</vt:lpstr>
      <vt:lpstr>Как курение получило свое распространение?</vt:lpstr>
      <vt:lpstr>Из истории</vt:lpstr>
      <vt:lpstr>Христофор Колумб</vt:lpstr>
      <vt:lpstr>«Табакко»</vt:lpstr>
      <vt:lpstr>Табак – это однолетнее растение семейства паслёновых, в листьях которого содержится никотин.</vt:lpstr>
      <vt:lpstr>Слайд 10</vt:lpstr>
      <vt:lpstr>Европа</vt:lpstr>
      <vt:lpstr>Царь - Петр I</vt:lpstr>
      <vt:lpstr>Табачные фабрики</vt:lpstr>
      <vt:lpstr>Тогда еще не знали, насколько опасна эта привычка! Но сейчас все говорят о вреде табака</vt:lpstr>
      <vt:lpstr>Чем же вреден табачный дым и сигареты?</vt:lpstr>
      <vt:lpstr>Слайд 16</vt:lpstr>
      <vt:lpstr>Слайд 17</vt:lpstr>
      <vt:lpstr>Никотин – один из сильнейших растительных ядов, он обладает способностью накапливаться в организме. Никотин относится к нервным ядам. В экспериментах на животных и наблюдениях над людьми установлено, что никотин в малых дозах возбуждает нервные клетки, способствует учащению дыхания и сердцебиения, нарушению ритма сердечных сокращений, тошноте и рвоте. В больших дозах тормозит, а затем парализует деятельность клеток ЦНС. Расстройство нервной системы проявляется понижением трудоспособности, дрожанием рук, ослаблением памяти.</vt:lpstr>
      <vt:lpstr>Сердце</vt:lpstr>
      <vt:lpstr>Легкие</vt:lpstr>
      <vt:lpstr>Органы пищеварения</vt:lpstr>
      <vt:lpstr>Слуховой аппарат</vt:lpstr>
      <vt:lpstr>Умственная деятельность</vt:lpstr>
      <vt:lpstr>«Пассивное курение»</vt:lpstr>
      <vt:lpstr>«Пассивное курение»</vt:lpstr>
      <vt:lpstr>Никотин, угарный газ, сенильная кислота, радиоактивный полоний накапливаются в любых органах и приводят к образованию рака.</vt:lpstr>
      <vt:lpstr>Вред от курения!</vt:lpstr>
      <vt:lpstr>Запомни!</vt:lpstr>
      <vt:lpstr>Народные пословицы</vt:lpstr>
      <vt:lpstr>Я не курю!</vt:lpstr>
      <vt:lpstr>Курение – медленное самоубийство!</vt:lpstr>
      <vt:lpstr>По данным Всемирной Организации Здравоохранения: Ежегодно от курения умирают  3 миллиона человек</vt:lpstr>
      <vt:lpstr>Курение убивает! Никогда не кури!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 – это вред здоровью!</dc:title>
  <dc:creator>Юдина Н Н</dc:creator>
  <cp:lastModifiedBy>User</cp:lastModifiedBy>
  <cp:revision>92</cp:revision>
  <dcterms:created xsi:type="dcterms:W3CDTF">2012-02-21T04:46:18Z</dcterms:created>
  <dcterms:modified xsi:type="dcterms:W3CDTF">2016-10-19T22:49:13Z</dcterms:modified>
</cp:coreProperties>
</file>