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0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90" r:id="rId35"/>
    <p:sldId id="291" r:id="rId36"/>
    <p:sldId id="304" r:id="rId37"/>
    <p:sldId id="293" r:id="rId38"/>
    <p:sldId id="294" r:id="rId39"/>
    <p:sldId id="295" r:id="rId40"/>
    <p:sldId id="303" r:id="rId41"/>
    <p:sldId id="296" r:id="rId42"/>
    <p:sldId id="306" r:id="rId43"/>
    <p:sldId id="298" r:id="rId44"/>
    <p:sldId id="299" r:id="rId45"/>
    <p:sldId id="301" r:id="rId46"/>
    <p:sldId id="305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660"/>
  </p:normalViewPr>
  <p:slideViewPr>
    <p:cSldViewPr>
      <p:cViewPr>
        <p:scale>
          <a:sx n="71" d="100"/>
          <a:sy n="71" d="100"/>
        </p:scale>
        <p:origin x="-155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73E8511-364C-4ABC-A6FD-5EAC4050CA4A}" type="datetimeFigureOut">
              <a:rPr lang="ru-RU" smtClean="0"/>
              <a:pPr/>
              <a:t>14.12.2016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5FBF107-6B9E-425F-AABB-745283C6D26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42844" y="857232"/>
            <a:ext cx="8429684" cy="3046988"/>
          </a:xfrm>
          <a:prstGeom prst="rect">
            <a:avLst/>
          </a:prstGeom>
          <a:noFill/>
        </p:spPr>
        <p:txBody>
          <a:bodyPr wrap="square" lIns="91440" tIns="45720" rIns="91440" bIns="45720" anchor="b">
            <a:spAutoFit/>
          </a:bodyPr>
          <a:lstStyle/>
          <a:p>
            <a:pPr algn="ctr"/>
            <a:r>
              <a:rPr lang="ru-RU" sz="9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onotype Corsiva" pitchFamily="66" charset="0"/>
              </a:rPr>
              <a:t>Кто хочет стать отличником?</a:t>
            </a:r>
            <a:endParaRPr lang="ru-RU" sz="9600" b="1" cap="none" spc="0" dirty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onotype Corsiva" pitchFamily="66" charset="0"/>
            </a:endParaRPr>
          </a:p>
        </p:txBody>
      </p:sp>
      <p:pic>
        <p:nvPicPr>
          <p:cNvPr id="10241" name="Picture 1" descr="J030125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857628"/>
            <a:ext cx="1830387" cy="18542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3953436" y="6198222"/>
            <a:ext cx="52774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Разработала мероприятие:</a:t>
            </a:r>
          </a:p>
          <a:p>
            <a:r>
              <a:rPr lang="ru-RU" dirty="0" smtClean="0"/>
              <a:t>Боева </a:t>
            </a:r>
            <a:r>
              <a:rPr lang="ru-RU" smtClean="0"/>
              <a:t>Ирина Петровна, </a:t>
            </a:r>
            <a:r>
              <a:rPr lang="ru-RU" dirty="0" smtClean="0"/>
              <a:t>учитель математики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85713" y="207521"/>
            <a:ext cx="78614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dirty="0" smtClean="0"/>
              <a:t>Краевое Государственное Казённое образовательное учреждение </a:t>
            </a:r>
          </a:p>
          <a:p>
            <a:pPr algn="ctr"/>
            <a:r>
              <a:rPr lang="ru-RU" dirty="0" smtClean="0"/>
              <a:t>Школа-интернат№14 г. Амурска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3. Сколько горошин входит в пустой стакан?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А. 100                           Б. 200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Много                      Г.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Нисколько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324267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</a:rPr>
              <a:t>4. </a:t>
            </a:r>
            <a:r>
              <a:rPr lang="ru-RU" sz="4400" b="1" dirty="0" smtClean="0">
                <a:latin typeface="Monotype Corsiva" pitchFamily="66" charset="0"/>
              </a:rPr>
              <a:t>Когда козе исполнится семь лет, что будет дальше?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</a:t>
            </a:r>
            <a:r>
              <a:rPr lang="ru-RU" sz="4400" dirty="0" smtClean="0">
                <a:latin typeface="Monotype Corsiva" pitchFamily="66" charset="0"/>
              </a:rPr>
              <a:t>Пойдет восьмой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Б.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оскресенье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Ни чего не будет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Г. Вечер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5.Билет в цирк стоит 150 р. Все билеты в цирк проданы. Что надо знать, чтобы найти,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сколько денег получили за все билеты?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Ничего                          Б. Количество рядов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0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Количество мест в зале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Г.  Размер цирка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Вы заработали первую несгораемую оценку - «3»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и  имеете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возможность уйти с выигрышем. Или хотите продолжить игру?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6.</a:t>
            </a:r>
            <a:r>
              <a:rPr lang="ru-RU" sz="4400" b="1" dirty="0" smtClean="0"/>
              <a:t> </a:t>
            </a:r>
            <a:r>
              <a:rPr lang="ru-RU" sz="4400" b="1" dirty="0" smtClean="0">
                <a:latin typeface="Monotype Corsiva" pitchFamily="66" charset="0"/>
              </a:rPr>
              <a:t>Сколько карандашей в трёх таких коробках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?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lang="ru-RU" sz="4400" b="1" dirty="0" smtClean="0"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sz="4400" b="1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6                    Б.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22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16                  Г. 18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1026" name="Рисунок 69"/>
          <p:cNvPicPr>
            <a:picLocks noChangeAspect="1" noChangeArrowheads="1"/>
          </p:cNvPicPr>
          <p:nvPr/>
        </p:nvPicPr>
        <p:blipFill>
          <a:blip r:embed="rId2" cstate="print"/>
          <a:srcRect l="8357" r="4149"/>
          <a:stretch>
            <a:fillRect/>
          </a:stretch>
        </p:blipFill>
        <p:spPr bwMode="auto">
          <a:xfrm rot="-5400000">
            <a:off x="3451555" y="-347100"/>
            <a:ext cx="2592288" cy="6688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1440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Monotype Corsiva" pitchFamily="66" charset="0"/>
              </a:rPr>
              <a:t>7.</a:t>
            </a:r>
            <a:r>
              <a:rPr lang="ru-RU" sz="4400" b="1" dirty="0" smtClean="0"/>
              <a:t> </a:t>
            </a:r>
            <a:r>
              <a:rPr lang="ru-RU" sz="4400" b="1" dirty="0" smtClean="0">
                <a:latin typeface="Monotype Corsiva" pitchFamily="66" charset="0"/>
              </a:rPr>
              <a:t>Определите, какое число нужно вставить, чтобы получилось верное равенство:</a:t>
            </a:r>
            <a:endParaRPr lang="ru-RU" sz="4400" dirty="0" smtClean="0">
              <a:latin typeface="Monotype Corsiva" pitchFamily="66" charset="0"/>
            </a:endParaRPr>
          </a:p>
          <a:p>
            <a:pPr algn="ctr"/>
            <a:r>
              <a:rPr lang="en-US" sz="4400" b="1" dirty="0" smtClean="0">
                <a:latin typeface="Monotype Corsiva" pitchFamily="66" charset="0"/>
              </a:rPr>
              <a:t>X   </a:t>
            </a:r>
            <a:r>
              <a:rPr lang="ru-RU" sz="4400" b="1" dirty="0" smtClean="0">
                <a:latin typeface="Monotype Corsiva" pitchFamily="66" charset="0"/>
              </a:rPr>
              <a:t>: 2 = 502</a:t>
            </a:r>
            <a:endParaRPr lang="ru-RU" sz="4400" dirty="0" smtClean="0">
              <a:latin typeface="Monotype Corsiva" pitchFamily="66" charset="0"/>
            </a:endParaRPr>
          </a:p>
          <a:p>
            <a:pPr algn="ctr"/>
            <a:r>
              <a:rPr lang="ru-RU" sz="4400" b="1" dirty="0" smtClean="0">
                <a:latin typeface="Monotype Corsiva" pitchFamily="66" charset="0"/>
              </a:rPr>
              <a:t> </a:t>
            </a:r>
            <a:endParaRPr lang="ru-RU" sz="4400" b="1" dirty="0">
              <a:latin typeface="Monotype Corsiva" pitchFamily="66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0" y="1181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3068960"/>
            <a:ext cx="828092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fontAlgn="base">
              <a:spcBef>
                <a:spcPct val="0"/>
              </a:spcBef>
              <a:spcAft>
                <a:spcPct val="0"/>
              </a:spcAft>
              <a:tabLst>
                <a:tab pos="3381375" algn="l"/>
              </a:tabLst>
            </a:pPr>
            <a:r>
              <a:rPr lang="ru-RU" sz="44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А  251</a:t>
            </a: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  <a:tabLst>
                <a:tab pos="3381375" algn="l"/>
              </a:tabLst>
            </a:pPr>
            <a:r>
              <a:rPr lang="ru-RU" sz="44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Б. 104</a:t>
            </a:r>
            <a:endParaRPr lang="ru-RU" sz="4400" dirty="0" smtClean="0">
              <a:latin typeface="Monotype Corsiva" pitchFamily="66" charset="0"/>
              <a:cs typeface="Arial" pitchFamily="34" charset="0"/>
            </a:endParaRPr>
          </a:p>
          <a:p>
            <a:pPr lvl="0" indent="450850" fontAlgn="base">
              <a:spcBef>
                <a:spcPct val="0"/>
              </a:spcBef>
              <a:spcAft>
                <a:spcPct val="0"/>
              </a:spcAft>
              <a:tabLst>
                <a:tab pos="3381375" algn="l"/>
              </a:tabLst>
            </a:pPr>
            <a:r>
              <a:rPr lang="ru-RU" sz="4400" dirty="0" smtClean="0">
                <a:latin typeface="Monotype Corsiva" pitchFamily="66" charset="0"/>
                <a:ea typeface="Calibri" pitchFamily="34" charset="0"/>
                <a:cs typeface="Arial" pitchFamily="34" charset="0"/>
              </a:rPr>
              <a:t>В .</a:t>
            </a:r>
            <a:r>
              <a:rPr lang="ru-RU" sz="44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14</a:t>
            </a:r>
          </a:p>
          <a:p>
            <a:pPr lvl="0" indent="45085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75" algn="l"/>
              </a:tabLst>
            </a:pPr>
            <a:r>
              <a:rPr lang="ru-RU" sz="4400" dirty="0" smtClean="0"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Г. 1004</a:t>
            </a:r>
            <a:r>
              <a:rPr lang="ru-RU" sz="4400" dirty="0" smtClean="0">
                <a:latin typeface="Monotype Corsiva" pitchFamily="66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857232"/>
            <a:ext cx="79296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Monotype Corsiva" pitchFamily="66" charset="0"/>
              </a:rPr>
              <a:t>8. На что похожа половина яблока? </a:t>
            </a:r>
            <a:endParaRPr lang="ru-RU" sz="4400" b="1" dirty="0">
              <a:latin typeface="Monotype Corsiva" pitchFamily="66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1181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2189249"/>
            <a:ext cx="91440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</a:t>
            </a:r>
            <a:r>
              <a:rPr lang="ru-RU" sz="4400" dirty="0" smtClean="0">
                <a:latin typeface="Monotype Corsiva" pitchFamily="66" charset="0"/>
              </a:rPr>
              <a:t>На вторую половину</a:t>
            </a:r>
            <a:endParaRPr lang="ru-RU" sz="4400" dirty="0" smtClean="0">
              <a:latin typeface="Monotype Corsiva" pitchFamily="66" charset="0"/>
              <a:cs typeface="Arial" pitchFamily="34" charset="0"/>
            </a:endParaRPr>
          </a:p>
          <a:p>
            <a:pPr marL="268288"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Н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 персик</a:t>
            </a:r>
            <a:r>
              <a:rPr kumimoji="0" lang="ru-RU" sz="4400" b="0" i="0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В. На грушу                   Г. Ни на что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447240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9.Сотая часть числа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1 градус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1 минута   </a:t>
            </a:r>
            <a:endParaRPr lang="en-US" sz="44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Б. 1%                    Г.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928934"/>
            <a:ext cx="366714" cy="790575"/>
          </a:xfrm>
          <a:prstGeom prst="rect">
            <a:avLst/>
          </a:prstGeom>
          <a:noFill/>
        </p:spPr>
      </p:pic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85720" y="714356"/>
            <a:ext cx="86439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10. Фигура, образующаяся при пересечении двух прямых: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Квадрат     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Круг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Угол                        Г.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Многоугольник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Вторая несгораемая оценка – «4».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 noChangeArrowheads="1"/>
          </p:cNvSpPr>
          <p:nvPr/>
        </p:nvSpPr>
        <p:spPr bwMode="auto">
          <a:xfrm>
            <a:off x="1" y="1142984"/>
            <a:ext cx="9144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«Учиться можно только весело…Чтобы переваривать знания,    надо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lang="ru-RU" sz="5400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оглощать их с аппетитом».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                                      </a:t>
            </a:r>
            <a:r>
              <a:rPr kumimoji="0" 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Франс.  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-34190"/>
            <a:ext cx="835824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11. </a:t>
            </a:r>
            <a:r>
              <a:rPr lang="ru-RU" sz="4400" b="1" dirty="0" smtClean="0">
                <a:latin typeface="Monotype Corsiva" pitchFamily="66" charset="0"/>
              </a:rPr>
              <a:t>Определите, где число 5 записано римскими цифрами.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</a:t>
            </a:r>
            <a:r>
              <a:rPr lang="en-US" sz="4400" dirty="0" smtClean="0">
                <a:latin typeface="Arno Pro Caption" pitchFamily="18" charset="0"/>
              </a:rPr>
              <a:t>V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	В . </a:t>
            </a:r>
            <a:r>
              <a:rPr lang="en-US" sz="4400" dirty="0" smtClean="0">
                <a:latin typeface="Arno Pro Caption" pitchFamily="18" charset="0"/>
              </a:rPr>
              <a:t>X</a:t>
            </a:r>
            <a:endParaRPr lang="ru-RU" sz="4400" dirty="0" smtClean="0">
              <a:latin typeface="Arno Pro Captio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                     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</a:t>
            </a:r>
            <a:r>
              <a:rPr lang="en-US" sz="4400" dirty="0" smtClean="0">
                <a:latin typeface="Arno Pro Caption" pitchFamily="18" charset="0"/>
                <a:ea typeface="Calibri" pitchFamily="34" charset="0"/>
                <a:cs typeface="Times New Roman" pitchFamily="18" charset="0"/>
              </a:rPr>
              <a:t>VIII</a:t>
            </a:r>
            <a:endParaRPr lang="en-US" sz="4400" dirty="0" smtClean="0">
              <a:latin typeface="Arno Pro Captio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        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43608" y="3284984"/>
            <a:ext cx="15121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81375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no Pro Caption" pitchFamily="18" charset="0"/>
                <a:ea typeface="Calibri" pitchFamily="34" charset="0"/>
                <a:cs typeface="Times New Roman" pitchFamily="18" charset="0"/>
              </a:rPr>
              <a:t>VII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no Pro Captio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0" y="624282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12. </a:t>
            </a:r>
            <a:r>
              <a:rPr lang="ru-RU" sz="4400" b="1" dirty="0" smtClean="0"/>
              <a:t>. </a:t>
            </a:r>
            <a:r>
              <a:rPr lang="ru-RU" sz="4400" b="1" dirty="0" smtClean="0">
                <a:latin typeface="Monotype Corsiva" pitchFamily="66" charset="0"/>
              </a:rPr>
              <a:t>Как называется результат вычитания?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</a:t>
            </a:r>
            <a:r>
              <a:rPr lang="en-US" sz="4400" dirty="0" err="1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400" dirty="0" smtClean="0">
                <a:latin typeface="Monotype Corsiva" pitchFamily="66" charset="0"/>
              </a:rPr>
              <a:t>уменьшаемое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</a:t>
            </a:r>
            <a:r>
              <a:rPr lang="ru-RU" sz="4400" dirty="0" smtClean="0">
                <a:latin typeface="Monotype Corsiva" pitchFamily="66" charset="0"/>
              </a:rPr>
              <a:t>сумма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4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sz="4400" dirty="0" smtClean="0">
                <a:latin typeface="Monotype Corsiva" pitchFamily="66" charset="0"/>
              </a:rPr>
              <a:t>вычитаемое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</a:t>
            </a:r>
            <a:r>
              <a:rPr lang="ru-RU" sz="4400" dirty="0" smtClean="0">
                <a:latin typeface="Monotype Corsiva" pitchFamily="66" charset="0"/>
              </a:rPr>
              <a:t>разность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0" y="1437551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13. Сократить дробь:</a:t>
            </a: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sz="4400" b="1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 1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5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</a:t>
            </a:r>
            <a:endParaRPr kumimoji="0" lang="en-US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7380312" y="1052736"/>
          <a:ext cx="1003466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5" name="Формула" r:id="rId3" imgW="228600" imgH="393480" progId="Equation.3">
                  <p:embed/>
                </p:oleObj>
              </mc:Choice>
              <mc:Fallback>
                <p:oleObj name="Формула" r:id="rId3" imgW="228600" imgH="39348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052736"/>
                        <a:ext cx="1003466" cy="17281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789238" y="2349500"/>
          <a:ext cx="511175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Формула" r:id="rId5" imgW="139680" imgH="393480" progId="Equation.3">
                  <p:embed/>
                </p:oleObj>
              </mc:Choice>
              <mc:Fallback>
                <p:oleObj name="Формула" r:id="rId5" imgW="139680" imgH="39348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9238" y="2349500"/>
                        <a:ext cx="511175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7452320" y="3789040"/>
          <a:ext cx="511175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7" name="Формула" r:id="rId7" imgW="139680" imgH="393480" progId="Equation.3">
                  <p:embed/>
                </p:oleObj>
              </mc:Choice>
              <mc:Fallback>
                <p:oleObj name="Формула" r:id="rId7" imgW="1396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2320" y="3789040"/>
                        <a:ext cx="511175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214282" y="652801"/>
            <a:ext cx="86439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14. Сколько концов у пяти палок?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 пяти с половиной палок?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b="1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10 и 11             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10 и 12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Б. 10 и 10 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10 и 10,5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642918"/>
            <a:ext cx="8072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atin typeface="Monotype Corsiva" pitchFamily="66" charset="0"/>
              </a:rPr>
              <a:t>15. Найдите значение выражения </a:t>
            </a:r>
            <a:endParaRPr lang="ru-RU" sz="4400" b="1" dirty="0">
              <a:latin typeface="Monotype Corsiva" pitchFamily="66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285720" y="2643182"/>
            <a:ext cx="857256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А. </a:t>
            </a:r>
            <a:r>
              <a:rPr lang="en-US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625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</a:t>
            </a:r>
            <a:r>
              <a:rPr lang="en-US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68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5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</a:t>
            </a:r>
            <a:r>
              <a:rPr lang="en-US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765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  Г. </a:t>
            </a:r>
            <a:r>
              <a:rPr lang="en-US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555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19872" y="1484784"/>
            <a:ext cx="3528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Arno Pro Caption" pitchFamily="18" charset="0"/>
              </a:rPr>
              <a:t>255 · 3= ? </a:t>
            </a:r>
            <a:endParaRPr lang="ru-RU" sz="4800" dirty="0">
              <a:latin typeface="Arno Pro Captio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1500174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Третья несгораемая оценка «5»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423098"/>
            <a:ext cx="91440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lang="ru-RU" sz="5400" b="1" i="1" dirty="0" smtClean="0">
                <a:solidFill>
                  <a:srgbClr val="FF0000"/>
                </a:solidFill>
                <a:latin typeface="Monotype Corsiva" pitchFamily="66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отборочный тур.</a:t>
            </a:r>
            <a:endParaRPr kumimoji="0" lang="ru-RU" sz="54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Расположите числа в порядке возрастания: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А. 1млн. 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1000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Б. 100100           Г. 2млн.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282" y="142852"/>
            <a:ext cx="8572560" cy="8043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lang="ru-RU" sz="4400" b="1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Ответ: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1000</a:t>
            </a:r>
            <a:r>
              <a:rPr lang="ru-RU" sz="4400" baseline="300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100100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</a:t>
            </a:r>
            <a:r>
              <a:rPr lang="ru-RU" sz="4400" baseline="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1 млн.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2 млрд.</a:t>
            </a:r>
            <a:endParaRPr lang="ru-RU" sz="4400" baseline="300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baseline="300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baseline="300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baseline="300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baseline="300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baseline="300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5715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Какого действия нет в математике?</a:t>
            </a:r>
          </a:p>
          <a:p>
            <a:pPr marL="742950" marR="0" lvl="0" indent="-7429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А. Сложения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Деления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Б. Умножения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Отнимания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571472" y="714356"/>
            <a:ext cx="785818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2. Какая величина лишняя?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А. Килограмм                 Б. Грамм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В. Километр                   Г. Тонна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1476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1628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Есть у нашего Андрейки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Семь монет по две копейки.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покупку сладкой плюшки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Сколько денег у Андрюшки?</a:t>
            </a:r>
            <a:endParaRPr kumimoji="0" lang="ru-RU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403648" y="0"/>
            <a:ext cx="633170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dirty="0" smtClean="0">
                <a:latin typeface="Monotype Corsiva" pitchFamily="66" charset="0"/>
              </a:rPr>
              <a:t>Решите задачу:</a:t>
            </a:r>
            <a:endParaRPr lang="ru-RU" sz="5400" dirty="0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3. Сколько минут варят яйцо, сваренное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вкрутую?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А. 5            Б. 10          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0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12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4. Крышка стола имеет 4 угла. Один угол отпилили. Сколько углов осталось?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А. 3            Б. 4            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5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6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1828800" algn="l"/>
              </a:tabLst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581363"/>
            <a:ext cx="9144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5.</a:t>
            </a:r>
            <a:r>
              <a:rPr lang="ru-RU" sz="4400" b="1" dirty="0" smtClean="0"/>
              <a:t> </a:t>
            </a:r>
            <a:r>
              <a:rPr lang="ru-RU" sz="4800" b="1" dirty="0" smtClean="0">
                <a:latin typeface="Monotype Corsiva" pitchFamily="66" charset="0"/>
              </a:rPr>
              <a:t>Делимое 57, делитель 3, найдите частное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800" b="1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А.</a:t>
            </a:r>
            <a:r>
              <a:rPr kumimoji="0" lang="en-US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10            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</a:t>
            </a:r>
            <a:r>
              <a:rPr lang="en-US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18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19 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</a:t>
            </a:r>
            <a:r>
              <a:rPr lang="en-US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22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Вы заработали первую несгораемую оценку - «3»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и  имеете 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возможность уйти с выигрышем. Или хотите продолжить игру?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57158" y="642918"/>
            <a:ext cx="857256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6. Прямоугольник с равными сторонами – это: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Прямоугольник      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Квадрат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Четырехугольник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Ромб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0" y="981473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7. </a:t>
            </a:r>
            <a:r>
              <a:rPr lang="ru-RU" sz="4400" b="1" dirty="0">
                <a:latin typeface="Monotype Corsiva" panose="03010101010201010101" pitchFamily="66" charset="0"/>
              </a:rPr>
              <a:t>Две дочери, две матери, да бабушка с внучкой. Сколько всех</a:t>
            </a:r>
            <a:r>
              <a:rPr lang="ru-RU" sz="4400" b="1" dirty="0" smtClean="0">
                <a:latin typeface="Monotype Corsiva" panose="03010101010201010101" pitchFamily="66" charset="0"/>
              </a:rPr>
              <a:t>?</a:t>
            </a:r>
          </a:p>
          <a:p>
            <a:endParaRPr lang="ru-RU" sz="4400" b="1" dirty="0">
              <a:latin typeface="Monotype Corsiva" panose="03010101010201010101" pitchFamily="66" charset="0"/>
            </a:endParaRPr>
          </a:p>
          <a:p>
            <a:r>
              <a:rPr lang="ru-RU" sz="4400" dirty="0" smtClean="0">
                <a:latin typeface="Monotype Corsiva" panose="03010101010201010101" pitchFamily="66" charset="0"/>
              </a:rPr>
              <a:t>    </a:t>
            </a:r>
            <a:r>
              <a:rPr lang="ru-RU" sz="4400" dirty="0">
                <a:latin typeface="Monotype Corsiva" panose="03010101010201010101" pitchFamily="66" charset="0"/>
              </a:rPr>
              <a:t>А. 6          Б. 5          В. 4           Г. 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57158" y="-34190"/>
            <a:ext cx="835824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8. </a:t>
            </a:r>
            <a:r>
              <a:rPr lang="ru-RU" sz="4400" b="1" dirty="0" smtClean="0">
                <a:latin typeface="Monotype Corsiva" pitchFamily="66" charset="0"/>
              </a:rPr>
              <a:t>Определите, где число </a:t>
            </a:r>
            <a:r>
              <a:rPr lang="en-US" sz="4400" b="1" dirty="0" smtClean="0">
                <a:latin typeface="Monotype Corsiva" pitchFamily="66" charset="0"/>
              </a:rPr>
              <a:t>10 </a:t>
            </a:r>
            <a:r>
              <a:rPr lang="ru-RU" sz="4400" b="1" dirty="0" smtClean="0">
                <a:latin typeface="Monotype Corsiva" pitchFamily="66" charset="0"/>
              </a:rPr>
              <a:t>записано римскими цифрами.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</a:t>
            </a:r>
            <a:r>
              <a:rPr lang="en-US" sz="4400" dirty="0" smtClean="0">
                <a:latin typeface="Arno Pro Caption" pitchFamily="18" charset="0"/>
              </a:rPr>
              <a:t>V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	В . </a:t>
            </a:r>
            <a:r>
              <a:rPr lang="en-US" sz="4400" dirty="0" smtClean="0">
                <a:latin typeface="Arno Pro Caption" pitchFamily="18" charset="0"/>
              </a:rPr>
              <a:t>X</a:t>
            </a:r>
            <a:endParaRPr lang="ru-RU" sz="4400" dirty="0" smtClean="0">
              <a:latin typeface="Arno Pro Captio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lang="ru-RU" sz="44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                               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</a:t>
            </a:r>
            <a:r>
              <a:rPr lang="en-US" sz="4400" dirty="0" smtClean="0">
                <a:latin typeface="Arno Pro Caption" pitchFamily="18" charset="0"/>
                <a:ea typeface="Calibri" pitchFamily="34" charset="0"/>
                <a:cs typeface="Times New Roman" pitchFamily="18" charset="0"/>
              </a:rPr>
              <a:t>VIII</a:t>
            </a:r>
            <a:endParaRPr lang="en-US" sz="4400" dirty="0" smtClean="0">
              <a:latin typeface="Arno Pro Captio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                    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043608" y="3284984"/>
            <a:ext cx="15121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3381375" algn="l"/>
              </a:tabLst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no Pro Caption" pitchFamily="18" charset="0"/>
                <a:ea typeface="Calibri" pitchFamily="34" charset="0"/>
                <a:cs typeface="Times New Roman" pitchFamily="18" charset="0"/>
              </a:rPr>
              <a:t>VII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no Pro Captio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375802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9. </a:t>
            </a:r>
            <a:r>
              <a:rPr lang="ru-RU" sz="4400" b="1" dirty="0">
                <a:latin typeface="Monotype Corsiva" panose="03010101010201010101" pitchFamily="66" charset="0"/>
              </a:rPr>
              <a:t>С какого числа начинается ряд натуральных чисел?</a:t>
            </a:r>
          </a:p>
          <a:p>
            <a:r>
              <a:rPr lang="ru-RU" sz="4400" dirty="0"/>
              <a:t>	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А. 0         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1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10          Г. 9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428596" y="785794"/>
            <a:ext cx="8429684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10. Исключите лишнее слово: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143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А. Сумма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Произведение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1828800" algn="l"/>
              </a:tabLst>
            </a:pP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Разность    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Множитель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4300" algn="l"/>
                <a:tab pos="1828800" algn="l"/>
              </a:tabLst>
            </a:pPr>
            <a:r>
              <a:rPr kumimoji="0" lang="ru-RU" sz="4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1643050"/>
            <a:ext cx="9144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Вторая несгораемая оценка – «4».</a:t>
            </a:r>
            <a:endParaRPr kumimoji="0" lang="ru-RU" sz="6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lang="ru-RU" sz="4000" b="1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ри подсказки: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8800" algn="l"/>
              </a:tabLst>
            </a:pPr>
            <a:r>
              <a:rPr lang="ru-RU" sz="40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омощь зала – голосованием определяется верный ответ.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8800" algn="l"/>
              </a:tabLst>
            </a:pPr>
            <a:r>
              <a:rPr lang="ru-RU" sz="40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омощь друга – участник сам выбирает себе друга среди зрителей.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8800" algn="l"/>
              </a:tabLst>
            </a:pPr>
            <a:r>
              <a:rPr lang="ru-RU" sz="40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омощь компьютера – ведущий убирает два неверных ответа.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0" y="333137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11. </a:t>
            </a:r>
            <a:r>
              <a:rPr lang="ru-RU" sz="4400" b="1" dirty="0" smtClean="0">
                <a:latin typeface="Monotype Corsiva" pitchFamily="66" charset="0"/>
              </a:rPr>
              <a:t>Цена одной машинки 18 рублей. Сколько таких машинок можно купить на 90 рублей?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</a:t>
            </a:r>
            <a:r>
              <a:rPr lang="ru-RU" sz="4400" dirty="0" smtClean="0"/>
              <a:t> </a:t>
            </a:r>
            <a:r>
              <a:rPr lang="ru-RU" sz="4400" dirty="0" smtClean="0">
                <a:latin typeface="Monotype Corsiva" pitchFamily="66" charset="0"/>
              </a:rPr>
              <a:t>5 машинок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</a:t>
            </a:r>
            <a:r>
              <a:rPr lang="ru-RU" sz="4400" dirty="0" smtClean="0">
                <a:latin typeface="Monotype Corsiva" pitchFamily="66" charset="0"/>
              </a:rPr>
              <a:t>8 машинок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</a:t>
            </a:r>
            <a:r>
              <a:rPr lang="ru-RU" sz="4400" dirty="0" smtClean="0">
                <a:latin typeface="Monotype Corsiva" pitchFamily="66" charset="0"/>
              </a:rPr>
              <a:t>10 машинок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</a:t>
            </a:r>
            <a:r>
              <a:rPr lang="ru-RU" sz="4400" dirty="0" smtClean="0">
                <a:latin typeface="Monotype Corsiva" pitchFamily="66" charset="0"/>
              </a:rPr>
              <a:t>1 машинку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 noChangeArrowheads="1"/>
          </p:cNvSpPr>
          <p:nvPr/>
        </p:nvSpPr>
        <p:spPr bwMode="auto">
          <a:xfrm>
            <a:off x="285720" y="217463"/>
            <a:ext cx="885828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</a:pPr>
            <a:endParaRPr kumimoji="0" lang="en-US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12. </a:t>
            </a:r>
            <a:r>
              <a:rPr lang="ru-RU" sz="4400" b="1" dirty="0" smtClean="0">
                <a:latin typeface="Monotype Corsiva" pitchFamily="66" charset="0"/>
              </a:rPr>
              <a:t>Сократите дробь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</a:pPr>
            <a:endParaRPr lang="ru-RU" sz="4400" b="1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</a:pP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</a:t>
            </a:r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   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</a:pP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</a:t>
            </a:r>
            <a:endParaRPr kumimoji="0" lang="en-US" sz="4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</a:pPr>
            <a:endParaRPr lang="en-US" sz="4400" dirty="0" smtClean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4300" algn="l"/>
                <a:tab pos="228600" algn="l"/>
              </a:tabLst>
            </a:pP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  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</a:t>
            </a:r>
            <a:r>
              <a:rPr kumimoji="0" lang="en-US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Г. 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  <p:pic>
        <p:nvPicPr>
          <p:cNvPr id="7169" name="Picture 1" descr="IMG_30092016_1555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933056"/>
            <a:ext cx="507195" cy="1163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764704"/>
            <a:ext cx="803515" cy="1205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104052"/>
            <a:ext cx="286155" cy="1230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4005064"/>
            <a:ext cx="593973" cy="1292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2132855"/>
            <a:ext cx="432048" cy="1267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0" y="714356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r>
              <a:rPr lang="ru-RU" sz="4400" b="1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13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Какое число делится без остатка на любое ненулевое число?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А. 1         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Б. 0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100          Г. -1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661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 noChangeArrowheads="1"/>
          </p:cNvSpPr>
          <p:nvPr/>
        </p:nvSpPr>
        <p:spPr bwMode="auto">
          <a:xfrm>
            <a:off x="0" y="571480"/>
            <a:ext cx="9144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14. Угол в 2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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рассматривают в лупу, увеличивающую в 4 раза. Какой величины окажется угол?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     А. 8°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Б. 16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В. 2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Г. 4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endParaRPr kumimoji="0" lang="ru-RU" sz="12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tabLst>
                <a:tab pos="571500" algn="l"/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15. Какой </a:t>
            </a:r>
            <a:r>
              <a:rPr lang="ru-RU" sz="4400" b="1" dirty="0">
                <a:latin typeface="Monotype Corsiva" panose="03010101010201010101" pitchFamily="66" charset="0"/>
              </a:rPr>
              <a:t>из предложенных треугольников лишний?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571500" algn="l"/>
                <a:tab pos="1828800" algn="l"/>
              </a:tabLst>
            </a:pP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71500" algn="l"/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А</a:t>
            </a:r>
            <a:r>
              <a: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. 	</a:t>
            </a:r>
            <a:r>
              <a:rPr kumimoji="0" lang="ru-RU" sz="4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Б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60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В. 45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Г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  <a:sym typeface="Symbol" pitchFamily="18" charset="2"/>
              </a:rPr>
              <a:t>. 30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  <a:sym typeface="Symbol" pitchFamily="18" charset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0" y="1500174"/>
            <a:ext cx="914400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6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Третья несгораемая оценка «5»</a:t>
            </a:r>
            <a:endParaRPr kumimoji="0" lang="ru-RU" sz="6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85009" cy="388500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3281" y="116633"/>
            <a:ext cx="3768376" cy="3768376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584" y="4077072"/>
            <a:ext cx="7776864" cy="19703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Inflat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rgbClr val="00B0F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Поздравляем </a:t>
            </a:r>
          </a:p>
          <a:p>
            <a:pPr algn="ctr"/>
            <a:r>
              <a:rPr lang="ru-RU" sz="5400" b="1" dirty="0" smtClean="0">
                <a:ln w="11430">
                  <a:solidFill>
                    <a:srgbClr val="00B0F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наших отличников</a:t>
            </a:r>
            <a:r>
              <a:rPr lang="ru-RU" sz="5400" b="1" dirty="0" smtClean="0">
                <a:ln w="11430">
                  <a:solidFill>
                    <a:srgbClr val="00B0F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ru-RU" sz="5400" b="1" cap="none" spc="0" dirty="0">
              <a:ln w="11430">
                <a:solidFill>
                  <a:srgbClr val="00B0F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202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1"/>
          <p:cNvSpPr>
            <a:spLocks noChangeArrowheads="1"/>
          </p:cNvSpPr>
          <p:nvPr/>
        </p:nvSpPr>
        <p:spPr bwMode="auto">
          <a:xfrm>
            <a:off x="428596" y="285729"/>
            <a:ext cx="8286808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2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Первая несгораемая сумма: оценка «3»</a:t>
            </a:r>
            <a:endParaRPr kumimoji="0" lang="ru-RU" sz="4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(если участник верно ответил на первые пять вопросов)</a:t>
            </a:r>
            <a:endParaRPr kumimoji="0" lang="ru-RU" sz="4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2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Вторая несгораемая сумма: оценка «4»</a:t>
            </a:r>
            <a:endParaRPr kumimoji="0" lang="ru-RU" sz="4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(верные ответы на 10 вопросов)</a:t>
            </a:r>
            <a:endParaRPr kumimoji="0" lang="ru-RU" sz="4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200" b="1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Третья несгораемая сумма: оценка «5»</a:t>
            </a:r>
            <a:endParaRPr kumimoji="0" lang="ru-RU" sz="4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(верные ответы на 15 вопросов)</a:t>
            </a:r>
            <a:endParaRPr kumimoji="0" lang="ru-RU" sz="4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1 отборочный тур.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Расположите в порядке увеличения единицы измерения массы: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а) килограмм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б) центнер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в) тонна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 г) грамм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1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Ответ: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г)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грамм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lang="ru-RU" sz="4400" dirty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а)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килограмм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б)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центнер </a:t>
            </a:r>
            <a:endParaRPr kumimoji="0" lang="ru-RU" sz="44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в)</a:t>
            </a: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тонна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1704580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742950" indent="-742950" algn="ctr" fontAlgn="base">
              <a:spcBef>
                <a:spcPct val="0"/>
              </a:spcBef>
              <a:spcAft>
                <a:spcPct val="0"/>
              </a:spcAft>
              <a:buAutoNum type="arabicPeriod"/>
              <a:tabLst>
                <a:tab pos="1828800" algn="l"/>
              </a:tabLst>
            </a:pPr>
            <a:r>
              <a:rPr lang="ru-RU" sz="4400" dirty="0" smtClean="0">
                <a:latin typeface="Monotype Corsiva" pitchFamily="66" charset="0"/>
              </a:rPr>
              <a:t>Тройка лошадей пробежала 24 км. Сколько км пробежит одна лошадь? </a:t>
            </a:r>
          </a:p>
          <a:p>
            <a:pPr marL="742950" marR="0" lvl="0" indent="-7429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endParaRPr lang="ru-RU" sz="4400" dirty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</a:t>
            </a:r>
            <a:r>
              <a:rPr lang="ru-RU" sz="4400" dirty="0" smtClean="0">
                <a:latin typeface="Monotype Corsiva" pitchFamily="66" charset="0"/>
              </a:rPr>
              <a:t>24 км.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              Б. </a:t>
            </a:r>
            <a:r>
              <a:rPr lang="ru-RU" sz="4400" dirty="0" smtClean="0">
                <a:latin typeface="Monotype Corsiva" pitchFamily="66" charset="0"/>
              </a:rPr>
              <a:t>72 км.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endParaRPr lang="ru-RU" sz="4400" dirty="0" smtClean="0">
              <a:latin typeface="Monotype Corsiva" pitchFamily="66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В. </a:t>
            </a:r>
            <a:r>
              <a:rPr lang="ru-RU" sz="4400" dirty="0" smtClean="0">
                <a:latin typeface="Monotype Corsiva" pitchFamily="66" charset="0"/>
              </a:rPr>
              <a:t>27 км.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		       Г. 48 км.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49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828800" algn="l"/>
              </a:tabLst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2. Какой из четырехугольников не является параллелограммом?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endParaRPr lang="ru-RU" sz="4400" dirty="0">
              <a:latin typeface="Monotype Corsiva" pitchFamily="66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А. Квадрат                   Б. </a:t>
            </a:r>
            <a:r>
              <a:rPr kumimoji="0" lang="ru-RU" sz="44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Трапеция</a:t>
            </a:r>
            <a:endParaRPr kumimoji="0" lang="ru-RU" sz="4400" b="0" i="0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8800" algn="l"/>
              </a:tabLst>
            </a:pP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В. Ромб                         Г. </a:t>
            </a:r>
            <a:r>
              <a:rPr lang="ru-RU" sz="4400" dirty="0" smtClean="0">
                <a:latin typeface="Monotype Corsiva" pitchFamily="66" charset="0"/>
                <a:ea typeface="Times New Roman" pitchFamily="18" charset="0"/>
                <a:cs typeface="Arial" pitchFamily="34" charset="0"/>
              </a:rPr>
              <a:t>Прямо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onotype Corsiva" pitchFamily="66" charset="0"/>
                <a:ea typeface="Times New Roman" pitchFamily="18" charset="0"/>
                <a:cs typeface="Arial" pitchFamily="34" charset="0"/>
              </a:rPr>
              <a:t>угольник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Monotype Corsiva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673</TotalTime>
  <Words>1031</Words>
  <Application>Microsoft Office PowerPoint</Application>
  <PresentationFormat>Экран (4:3)</PresentationFormat>
  <Paragraphs>205</Paragraphs>
  <Slides>46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8" baseType="lpstr">
      <vt:lpstr>Открытая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K50AB</dc:creator>
  <cp:lastModifiedBy>Учитель</cp:lastModifiedBy>
  <cp:revision>67</cp:revision>
  <dcterms:created xsi:type="dcterms:W3CDTF">2011-11-10T15:29:05Z</dcterms:created>
  <dcterms:modified xsi:type="dcterms:W3CDTF">2016-12-14T01:34:47Z</dcterms:modified>
</cp:coreProperties>
</file>