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5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03ED450A-8F0C-4386-910F-0404E28EAA4C}" type="datetimeFigureOut">
              <a:rPr lang="ru-RU" smtClean="0"/>
              <a:pPr/>
              <a:t>03.10.2019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632CD278-CC85-40E1-9FB5-59D2F839A9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D450A-8F0C-4386-910F-0404E28EAA4C}" type="datetimeFigureOut">
              <a:rPr lang="ru-RU" smtClean="0"/>
              <a:pPr/>
              <a:t>03.10.2019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CD278-CC85-40E1-9FB5-59D2F839A9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D450A-8F0C-4386-910F-0404E28EAA4C}" type="datetimeFigureOut">
              <a:rPr lang="ru-RU" smtClean="0"/>
              <a:pPr/>
              <a:t>03.10.2019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CD278-CC85-40E1-9FB5-59D2F839A9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03ED450A-8F0C-4386-910F-0404E28EAA4C}" type="datetimeFigureOut">
              <a:rPr lang="ru-RU" smtClean="0"/>
              <a:pPr/>
              <a:t>03.10.2019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CD278-CC85-40E1-9FB5-59D2F839A9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03ED450A-8F0C-4386-910F-0404E28EAA4C}" type="datetimeFigureOut">
              <a:rPr lang="ru-RU" smtClean="0"/>
              <a:pPr/>
              <a:t>03.10.2019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632CD278-CC85-40E1-9FB5-59D2F839A95E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3ED450A-8F0C-4386-910F-0404E28EAA4C}" type="datetimeFigureOut">
              <a:rPr lang="ru-RU" smtClean="0"/>
              <a:pPr/>
              <a:t>03.10.2019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632CD278-CC85-40E1-9FB5-59D2F839A9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03ED450A-8F0C-4386-910F-0404E28EAA4C}" type="datetimeFigureOut">
              <a:rPr lang="ru-RU" smtClean="0"/>
              <a:pPr/>
              <a:t>03.10.2019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632CD278-CC85-40E1-9FB5-59D2F839A9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D450A-8F0C-4386-910F-0404E28EAA4C}" type="datetimeFigureOut">
              <a:rPr lang="ru-RU" smtClean="0"/>
              <a:pPr/>
              <a:t>03.10.2019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CD278-CC85-40E1-9FB5-59D2F839A9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3ED450A-8F0C-4386-910F-0404E28EAA4C}" type="datetimeFigureOut">
              <a:rPr lang="ru-RU" smtClean="0"/>
              <a:pPr/>
              <a:t>03.10.2019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632CD278-CC85-40E1-9FB5-59D2F839A9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03ED450A-8F0C-4386-910F-0404E28EAA4C}" type="datetimeFigureOut">
              <a:rPr lang="ru-RU" smtClean="0"/>
              <a:pPr/>
              <a:t>03.10.2019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632CD278-CC85-40E1-9FB5-59D2F839A9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03ED450A-8F0C-4386-910F-0404E28EAA4C}" type="datetimeFigureOut">
              <a:rPr lang="ru-RU" smtClean="0"/>
              <a:pPr/>
              <a:t>03.10.2019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632CD278-CC85-40E1-9FB5-59D2F839A9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03ED450A-8F0C-4386-910F-0404E28EAA4C}" type="datetimeFigureOut">
              <a:rPr lang="ru-RU" smtClean="0"/>
              <a:pPr/>
              <a:t>03.10.2019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632CD278-CC85-40E1-9FB5-59D2F839A95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2071678"/>
            <a:ext cx="8062912" cy="1470025"/>
          </a:xfrm>
        </p:spPr>
        <p:txBody>
          <a:bodyPr>
            <a:normAutofit fontScale="90000"/>
          </a:bodyPr>
          <a:lstStyle/>
          <a:p>
            <a:r>
              <a:rPr lang="ru-RU" sz="5600" b="1" dirty="0" smtClean="0"/>
              <a:t>Я и моя будущая профессия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3300" dirty="0"/>
              <a:t>Классный час по профориентации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3284984"/>
            <a:ext cx="7356284" cy="3325376"/>
          </a:xfrm>
        </p:spPr>
        <p:txBody>
          <a:bodyPr>
            <a:normAutofit/>
          </a:bodyPr>
          <a:lstStyle/>
          <a:p>
            <a:r>
              <a:rPr lang="ru-RU" i="1" dirty="0" smtClean="0"/>
              <a:t>«Труд </a:t>
            </a:r>
            <a:r>
              <a:rPr lang="ru-RU" i="1" dirty="0"/>
              <a:t>освобождает нас от трех великих зол: скуки, порока и </a:t>
            </a:r>
            <a:r>
              <a:rPr lang="ru-RU" i="1" dirty="0" smtClean="0"/>
              <a:t>нужды»</a:t>
            </a:r>
            <a:endParaRPr lang="ru-RU" i="1" dirty="0"/>
          </a:p>
          <a:p>
            <a:r>
              <a:rPr lang="ru-RU" i="1" dirty="0" smtClean="0"/>
              <a:t>Вольтер</a:t>
            </a:r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Профессиограмма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85786" y="2071678"/>
            <a:ext cx="735811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Профессиограмма – это подробное описание профессии, включающее предмет, задачи, средства и условия трудовой деятельности, экономические характеристики, требования к уровню квалификации, состоянию здоровья  и психологическим особенностям человека.</a:t>
            </a:r>
            <a:endParaRPr lang="ru-RU" dirty="0"/>
          </a:p>
        </p:txBody>
      </p:sp>
      <p:pic>
        <p:nvPicPr>
          <p:cNvPr id="4" name="Рисунок 3" descr="09481937.jpg"/>
          <p:cNvPicPr>
            <a:picLocks noChangeAspect="1"/>
          </p:cNvPicPr>
          <p:nvPr/>
        </p:nvPicPr>
        <p:blipFill>
          <a:blip r:embed="rId2" cstate="print"/>
          <a:srcRect l="45909" t="19514" r="30909" b="47241"/>
          <a:stretch>
            <a:fillRect/>
          </a:stretch>
        </p:blipFill>
        <p:spPr>
          <a:xfrm>
            <a:off x="7715272" y="4786322"/>
            <a:ext cx="1214446" cy="1928826"/>
          </a:xfrm>
          <a:prstGeom prst="rect">
            <a:avLst/>
          </a:prstGeom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/>
              <a:t>Типичные ошибки и затруднения в выборе профессии</a:t>
            </a:r>
            <a:endParaRPr lang="ru-RU" sz="3600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Неумение разобраться в своих личных качествах и интересах.</a:t>
            </a:r>
          </a:p>
          <a:p>
            <a:r>
              <a:rPr lang="ru-RU" dirty="0" smtClean="0"/>
              <a:t>Необъективная оценка своих способностей.</a:t>
            </a:r>
          </a:p>
          <a:p>
            <a:r>
              <a:rPr lang="ru-RU" dirty="0" smtClean="0"/>
              <a:t>Незнание требований профессий, увлечение какой-либо одной стороной профессии.</a:t>
            </a:r>
          </a:p>
          <a:p>
            <a:r>
              <a:rPr lang="ru-RU" dirty="0" smtClean="0"/>
              <a:t>Ориентир на «престижную» профессию.</a:t>
            </a:r>
          </a:p>
          <a:p>
            <a:r>
              <a:rPr lang="ru-RU" dirty="0" smtClean="0"/>
              <a:t>Выбор профессии «за компанию», под давлением родственников.</a:t>
            </a:r>
          </a:p>
          <a:p>
            <a:r>
              <a:rPr lang="ru-RU" dirty="0" smtClean="0"/>
              <a:t>Перенос увлечения школьным предметом на профессию.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5984" y="1785926"/>
            <a:ext cx="4572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b="1" i="1" dirty="0">
                <a:solidFill>
                  <a:schemeClr val="accent2"/>
                </a:solidFill>
              </a:rPr>
              <a:t>Поиски себя - это длительный процесс. Но выбор когда - то нужно будет сделать.  </a:t>
            </a:r>
            <a:endParaRPr lang="ru-RU" sz="2800" b="1" i="1" dirty="0" smtClean="0">
              <a:solidFill>
                <a:schemeClr val="accent2"/>
              </a:solidFill>
            </a:endParaRPr>
          </a:p>
          <a:p>
            <a:pPr algn="ctr"/>
            <a:r>
              <a:rPr lang="ru-RU" sz="2800" b="1" i="1" dirty="0" smtClean="0">
                <a:solidFill>
                  <a:schemeClr val="accent2"/>
                </a:solidFill>
              </a:rPr>
              <a:t>Ищите </a:t>
            </a:r>
            <a:r>
              <a:rPr lang="ru-RU" sz="2800" b="1" i="1" dirty="0">
                <a:solidFill>
                  <a:schemeClr val="accent2"/>
                </a:solidFill>
              </a:rPr>
              <a:t>себя! </a:t>
            </a:r>
            <a:endParaRPr lang="ru-RU" sz="2800" b="1" i="1" dirty="0" smtClean="0">
              <a:solidFill>
                <a:schemeClr val="accent2"/>
              </a:solidFill>
            </a:endParaRPr>
          </a:p>
          <a:p>
            <a:pPr algn="r"/>
            <a:r>
              <a:rPr lang="ru-RU" sz="2800" b="1" i="1" dirty="0" smtClean="0">
                <a:solidFill>
                  <a:schemeClr val="accent2"/>
                </a:solidFill>
              </a:rPr>
              <a:t>Найдите </a:t>
            </a:r>
            <a:r>
              <a:rPr lang="ru-RU" sz="2800" b="1" i="1" dirty="0">
                <a:solidFill>
                  <a:schemeClr val="accent2"/>
                </a:solidFill>
              </a:rPr>
              <a:t>себя! </a:t>
            </a:r>
          </a:p>
        </p:txBody>
      </p:sp>
      <p:pic>
        <p:nvPicPr>
          <p:cNvPr id="3" name="Рисунок 2" descr="09481937.jpg"/>
          <p:cNvPicPr>
            <a:picLocks noChangeAspect="1"/>
          </p:cNvPicPr>
          <p:nvPr/>
        </p:nvPicPr>
        <p:blipFill>
          <a:blip r:embed="rId2" cstate="print"/>
          <a:srcRect t="68618" r="50000"/>
          <a:stretch>
            <a:fillRect/>
          </a:stretch>
        </p:blipFill>
        <p:spPr>
          <a:xfrm>
            <a:off x="6286512" y="5000636"/>
            <a:ext cx="2619375" cy="1685918"/>
          </a:xfrm>
          <a:prstGeom prst="rect">
            <a:avLst/>
          </a:prstGeom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1928802"/>
            <a:ext cx="785818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i="1" dirty="0" err="1">
                <a:solidFill>
                  <a:schemeClr val="accent2"/>
                </a:solidFill>
              </a:rPr>
              <a:t>ПОПС</a:t>
            </a:r>
            <a:r>
              <a:rPr lang="ru-RU" sz="2200" b="1" dirty="0" err="1"/>
              <a:t>-</a:t>
            </a:r>
            <a:r>
              <a:rPr lang="ru-RU" b="1" dirty="0" err="1"/>
              <a:t>формула</a:t>
            </a:r>
            <a:r>
              <a:rPr lang="ru-RU" b="1" dirty="0"/>
              <a:t/>
            </a:r>
            <a:br>
              <a:rPr lang="ru-RU" b="1" dirty="0"/>
            </a:br>
            <a:r>
              <a:rPr lang="ru-RU" dirty="0" smtClean="0"/>
              <a:t>Когда </a:t>
            </a:r>
            <a:r>
              <a:rPr lang="ru-RU" dirty="0"/>
              <a:t>вы участвуете в споре, в дискуссии, от вас хотят услышать четкое обоснованное мнение. Вы можете стремиться убедить или переубедить, или просто сообщить свою позицию.</a:t>
            </a:r>
          </a:p>
          <a:p>
            <a:r>
              <a:rPr lang="ru-RU" dirty="0"/>
              <a:t>Чтобы ваше выступление было кратким и ясным, можно воспользоваться </a:t>
            </a:r>
            <a:r>
              <a:rPr lang="ru-RU" dirty="0" err="1"/>
              <a:t>ПОПС-формулой</a:t>
            </a:r>
            <a:r>
              <a:rPr lang="ru-RU" dirty="0"/>
              <a:t>:</a:t>
            </a:r>
          </a:p>
          <a:p>
            <a:r>
              <a:rPr lang="ru-RU" sz="2200" b="1" i="1" dirty="0">
                <a:solidFill>
                  <a:schemeClr val="accent2"/>
                </a:solidFill>
              </a:rPr>
              <a:t>П</a:t>
            </a:r>
            <a:r>
              <a:rPr lang="ru-RU" dirty="0"/>
              <a:t> – позиция (в чем заключается ваша точка зрения) – Я считаю, что…</a:t>
            </a:r>
            <a:br>
              <a:rPr lang="ru-RU" dirty="0"/>
            </a:br>
            <a:r>
              <a:rPr lang="ru-RU" sz="2200" b="1" i="1" dirty="0">
                <a:solidFill>
                  <a:schemeClr val="accent2"/>
                </a:solidFill>
              </a:rPr>
              <a:t>О</a:t>
            </a:r>
            <a:r>
              <a:rPr lang="ru-RU" dirty="0"/>
              <a:t> – обоснование (на чем вы основываетесь, довод в поддержку вашей позиции) - …потому, что…</a:t>
            </a:r>
            <a:br>
              <a:rPr lang="ru-RU" dirty="0"/>
            </a:br>
            <a:r>
              <a:rPr lang="ru-RU" sz="2200" b="1" i="1" dirty="0">
                <a:solidFill>
                  <a:schemeClr val="accent2"/>
                </a:solidFill>
              </a:rPr>
              <a:t>П</a:t>
            </a:r>
            <a:r>
              <a:rPr lang="ru-RU" dirty="0"/>
              <a:t> – пример (факты, иллюстрирующие ваш довод) - …например…</a:t>
            </a:r>
            <a:br>
              <a:rPr lang="ru-RU" dirty="0"/>
            </a:br>
            <a:r>
              <a:rPr lang="ru-RU" sz="2200" b="1" i="1" dirty="0">
                <a:solidFill>
                  <a:schemeClr val="accent2"/>
                </a:solidFill>
              </a:rPr>
              <a:t>С</a:t>
            </a:r>
            <a:r>
              <a:rPr lang="ru-RU" dirty="0"/>
              <a:t> – следствие (вывод, что надо сделать, призыв к принятию вашей позиции) -…поэтому….</a:t>
            </a:r>
          </a:p>
          <a:p>
            <a:r>
              <a:rPr lang="ru-RU" dirty="0"/>
              <a:t>Все ваше выступление, таким образом, может состоять из двух-четырех предложений и занимать 1-2 минуты.</a:t>
            </a: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Рекомендации для участников дискуссии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71737" y="2357431"/>
            <a:ext cx="4071966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 smtClean="0">
                <a:solidFill>
                  <a:schemeClr val="accent2"/>
                </a:solidFill>
              </a:rPr>
              <a:t>1</a:t>
            </a:r>
            <a:r>
              <a:rPr lang="ru-RU" dirty="0" smtClean="0"/>
              <a:t> способ </a:t>
            </a:r>
            <a:r>
              <a:rPr lang="ru-RU" dirty="0"/>
              <a:t>- метод проб и </a:t>
            </a:r>
            <a:r>
              <a:rPr lang="ru-RU" dirty="0" smtClean="0"/>
              <a:t>ошибок</a:t>
            </a:r>
          </a:p>
          <a:p>
            <a:endParaRPr lang="ru-RU" dirty="0" smtClean="0"/>
          </a:p>
          <a:p>
            <a:r>
              <a:rPr lang="ru-RU" sz="2200" dirty="0" smtClean="0">
                <a:solidFill>
                  <a:schemeClr val="accent2"/>
                </a:solidFill>
              </a:rPr>
              <a:t>2</a:t>
            </a:r>
            <a:r>
              <a:rPr lang="ru-RU" dirty="0" smtClean="0"/>
              <a:t> способ – выбор профессии своих родителей, дедов и прадедов</a:t>
            </a:r>
          </a:p>
          <a:p>
            <a:endParaRPr lang="ru-RU" dirty="0" smtClean="0"/>
          </a:p>
          <a:p>
            <a:r>
              <a:rPr lang="ru-RU" sz="2200" dirty="0" smtClean="0">
                <a:solidFill>
                  <a:schemeClr val="accent2"/>
                </a:solidFill>
              </a:rPr>
              <a:t>3</a:t>
            </a:r>
            <a:r>
              <a:rPr lang="ru-RU" dirty="0" smtClean="0"/>
              <a:t> способ – осознанный выбор 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285720" y="121442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Способы выбора профессии</a:t>
            </a:r>
            <a:endParaRPr lang="ru-RU" dirty="0"/>
          </a:p>
        </p:txBody>
      </p:sp>
      <p:pic>
        <p:nvPicPr>
          <p:cNvPr id="9" name="Рисунок 8" descr="09481937.jpg"/>
          <p:cNvPicPr>
            <a:picLocks noChangeAspect="1"/>
          </p:cNvPicPr>
          <p:nvPr/>
        </p:nvPicPr>
        <p:blipFill>
          <a:blip r:embed="rId2" cstate="print"/>
          <a:srcRect l="53182" t="798" r="22272" b="77925"/>
          <a:stretch>
            <a:fillRect/>
          </a:stretch>
        </p:blipFill>
        <p:spPr>
          <a:xfrm>
            <a:off x="7715272" y="5572140"/>
            <a:ext cx="1285884" cy="1143008"/>
          </a:xfrm>
          <a:prstGeom prst="rect">
            <a:avLst/>
          </a:prstGeom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Выноска-облако 4"/>
          <p:cNvSpPr/>
          <p:nvPr/>
        </p:nvSpPr>
        <p:spPr>
          <a:xfrm rot="1033553">
            <a:off x="4999607" y="91990"/>
            <a:ext cx="4013821" cy="2462973"/>
          </a:xfrm>
          <a:prstGeom prst="cloudCallou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МОГУ</a:t>
            </a:r>
          </a:p>
          <a:p>
            <a:r>
              <a:rPr lang="ru-RU" dirty="0" smtClean="0"/>
              <a:t>Как важно в жизни,</a:t>
            </a:r>
          </a:p>
          <a:p>
            <a:pPr algn="r"/>
            <a:r>
              <a:rPr lang="ru-RU" dirty="0" smtClean="0"/>
              <a:t>       помня о желаниях,</a:t>
            </a:r>
          </a:p>
          <a:p>
            <a:r>
              <a:rPr lang="ru-RU" dirty="0" smtClean="0"/>
              <a:t>Возможностей своих</a:t>
            </a:r>
          </a:p>
          <a:p>
            <a:pPr algn="r"/>
            <a:r>
              <a:rPr lang="ru-RU" dirty="0" smtClean="0"/>
              <a:t>не забывать!</a:t>
            </a:r>
          </a:p>
          <a:p>
            <a:pPr algn="r"/>
            <a:r>
              <a:rPr lang="ru-RU" dirty="0" smtClean="0"/>
              <a:t>Э. Асадов</a:t>
            </a:r>
            <a:endParaRPr lang="ru-RU" dirty="0"/>
          </a:p>
        </p:txBody>
      </p:sp>
      <p:sp>
        <p:nvSpPr>
          <p:cNvPr id="6" name="Выноска-облако 5"/>
          <p:cNvSpPr/>
          <p:nvPr/>
        </p:nvSpPr>
        <p:spPr>
          <a:xfrm rot="20154981" flipH="1">
            <a:off x="1169" y="198794"/>
            <a:ext cx="3738249" cy="2316470"/>
          </a:xfrm>
          <a:prstGeom prst="cloudCallou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</p:txBody>
      </p:sp>
      <p:sp>
        <p:nvSpPr>
          <p:cNvPr id="2050" name="AutoShape 2" descr="Картинки по запросу картинки про школу и учеников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2" name="AutoShape 4" descr="Картинки по запросу картинки про школу и учеников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Облако 11"/>
          <p:cNvSpPr/>
          <p:nvPr/>
        </p:nvSpPr>
        <p:spPr>
          <a:xfrm>
            <a:off x="1571604" y="4572008"/>
            <a:ext cx="5072098" cy="214314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2786050" y="5072074"/>
            <a:ext cx="2906565" cy="9479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НАДО</a:t>
            </a:r>
          </a:p>
          <a:p>
            <a:pPr algn="ctr"/>
            <a:r>
              <a:rPr lang="ru-RU" sz="168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Все профессии нужны? </a:t>
            </a:r>
          </a:p>
          <a:p>
            <a:pPr algn="ctr"/>
            <a:r>
              <a:rPr lang="ru-RU" sz="168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Все профессии важны?</a:t>
            </a:r>
          </a:p>
        </p:txBody>
      </p:sp>
      <p:sp>
        <p:nvSpPr>
          <p:cNvPr id="15" name="Прямоугольник 14"/>
          <p:cNvSpPr/>
          <p:nvPr/>
        </p:nvSpPr>
        <p:spPr>
          <a:xfrm rot="20324029">
            <a:off x="427565" y="455358"/>
            <a:ext cx="2930871" cy="184665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1" cap="all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mbria" pitchFamily="18" charset="0"/>
              </a:rPr>
              <a:t>Хочу</a:t>
            </a:r>
          </a:p>
          <a:p>
            <a:pPr algn="ctr"/>
            <a:r>
              <a:rPr lang="ru-RU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mbria" pitchFamily="18" charset="0"/>
              </a:rPr>
              <a:t>Берись за то, </a:t>
            </a:r>
          </a:p>
          <a:p>
            <a:pPr algn="ctr"/>
            <a:r>
              <a:rPr lang="ru-RU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mbria" pitchFamily="18" charset="0"/>
              </a:rPr>
              <a:t>к чему ты склонен, </a:t>
            </a:r>
          </a:p>
          <a:p>
            <a:pPr algn="ctr"/>
            <a:r>
              <a:rPr lang="ru-RU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mbria" pitchFamily="18" charset="0"/>
              </a:rPr>
              <a:t>Коль хочешь, чтоб в делах</a:t>
            </a:r>
          </a:p>
          <a:p>
            <a:pPr algn="ctr"/>
            <a:r>
              <a:rPr lang="ru-RU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mbria" pitchFamily="18" charset="0"/>
              </a:rPr>
              <a:t>Успешный был конец.</a:t>
            </a:r>
          </a:p>
          <a:p>
            <a:pPr algn="ctr"/>
            <a:r>
              <a:rPr lang="ru-RU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mbria" pitchFamily="18" charset="0"/>
              </a:rPr>
              <a:t>И. Крылов</a:t>
            </a:r>
            <a:endParaRPr lang="ru-RU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ambria" pitchFamily="18" charset="0"/>
            </a:endParaRPr>
          </a:p>
        </p:txBody>
      </p:sp>
      <p:pic>
        <p:nvPicPr>
          <p:cNvPr id="16" name="Рисунок 15" descr="09481937.jpg"/>
          <p:cNvPicPr>
            <a:picLocks noChangeAspect="1"/>
          </p:cNvPicPr>
          <p:nvPr/>
        </p:nvPicPr>
        <p:blipFill>
          <a:blip r:embed="rId2" cstate="print"/>
          <a:srcRect l="74546" t="35372" b="34042"/>
          <a:stretch>
            <a:fillRect/>
          </a:stretch>
        </p:blipFill>
        <p:spPr>
          <a:xfrm>
            <a:off x="2071670" y="2571744"/>
            <a:ext cx="1547805" cy="1928826"/>
          </a:xfrm>
          <a:prstGeom prst="rect">
            <a:avLst/>
          </a:prstGeom>
          <a:effectLst>
            <a:softEdge rad="127000"/>
          </a:effectLst>
        </p:spPr>
      </p:pic>
      <p:pic>
        <p:nvPicPr>
          <p:cNvPr id="17" name="Рисунок 16" descr="09481937.jpg"/>
          <p:cNvPicPr>
            <a:picLocks noChangeAspect="1"/>
          </p:cNvPicPr>
          <p:nvPr/>
        </p:nvPicPr>
        <p:blipFill>
          <a:blip r:embed="rId2" cstate="print"/>
          <a:srcRect l="75909" t="65957" r="909" b="2128"/>
          <a:stretch>
            <a:fillRect/>
          </a:stretch>
        </p:blipFill>
        <p:spPr>
          <a:xfrm>
            <a:off x="5286380" y="2483497"/>
            <a:ext cx="1428760" cy="2017073"/>
          </a:xfrm>
          <a:prstGeom prst="rect">
            <a:avLst/>
          </a:prstGeom>
          <a:effectLst>
            <a:softEdge rad="127000"/>
          </a:effectLst>
        </p:spPr>
      </p:pic>
      <p:pic>
        <p:nvPicPr>
          <p:cNvPr id="18" name="Рисунок 17" descr="09481937.jpg"/>
          <p:cNvPicPr>
            <a:picLocks noChangeAspect="1"/>
          </p:cNvPicPr>
          <p:nvPr/>
        </p:nvPicPr>
        <p:blipFill>
          <a:blip r:embed="rId2" cstate="print"/>
          <a:srcRect l="11818" t="51330" r="70455" b="31383"/>
          <a:stretch>
            <a:fillRect/>
          </a:stretch>
        </p:blipFill>
        <p:spPr>
          <a:xfrm>
            <a:off x="4714876" y="3643314"/>
            <a:ext cx="928694" cy="928694"/>
          </a:xfrm>
          <a:prstGeom prst="rect">
            <a:avLst/>
          </a:prstGeom>
          <a:effectLst>
            <a:softEdge rad="127000"/>
          </a:effectLst>
        </p:spPr>
      </p:pic>
      <p:pic>
        <p:nvPicPr>
          <p:cNvPr id="19" name="Рисунок 18" descr="09481937.jpg"/>
          <p:cNvPicPr>
            <a:picLocks noChangeAspect="1"/>
          </p:cNvPicPr>
          <p:nvPr/>
        </p:nvPicPr>
        <p:blipFill>
          <a:blip r:embed="rId2" cstate="print"/>
          <a:srcRect l="53182" t="798" r="22272" b="77925"/>
          <a:stretch>
            <a:fillRect/>
          </a:stretch>
        </p:blipFill>
        <p:spPr>
          <a:xfrm>
            <a:off x="3357554" y="3357562"/>
            <a:ext cx="1285884" cy="1143008"/>
          </a:xfrm>
          <a:prstGeom prst="rect">
            <a:avLst/>
          </a:prstGeom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14290"/>
            <a:ext cx="7872410" cy="1399032"/>
          </a:xfrm>
        </p:spPr>
        <p:txBody>
          <a:bodyPr/>
          <a:lstStyle/>
          <a:p>
            <a:pPr algn="ctr"/>
            <a:r>
              <a:rPr lang="ru-RU" dirty="0" smtClean="0"/>
              <a:t>Человек -</a:t>
            </a:r>
            <a:r>
              <a:rPr lang="ru-RU" dirty="0"/>
              <a:t>человек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1500174"/>
            <a:ext cx="585791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Парикмахер</a:t>
            </a:r>
          </a:p>
          <a:p>
            <a:r>
              <a:rPr lang="ru-RU" dirty="0"/>
              <a:t>Продавец</a:t>
            </a:r>
          </a:p>
          <a:p>
            <a:r>
              <a:rPr lang="ru-RU" dirty="0"/>
              <a:t>Врач</a:t>
            </a:r>
          </a:p>
          <a:p>
            <a:r>
              <a:rPr lang="ru-RU" dirty="0"/>
              <a:t>Учитель</a:t>
            </a:r>
          </a:p>
          <a:p>
            <a:r>
              <a:rPr lang="ru-RU" dirty="0"/>
              <a:t>Судебно-медицинский эксперт</a:t>
            </a:r>
          </a:p>
          <a:p>
            <a:r>
              <a:rPr lang="ru-RU" dirty="0"/>
              <a:t>Социолог</a:t>
            </a:r>
          </a:p>
          <a:p>
            <a:r>
              <a:rPr lang="ru-RU" dirty="0"/>
              <a:t>Педагог</a:t>
            </a:r>
          </a:p>
          <a:p>
            <a:r>
              <a:rPr lang="ru-RU" dirty="0"/>
              <a:t>Тренер</a:t>
            </a:r>
          </a:p>
          <a:p>
            <a:r>
              <a:rPr lang="ru-RU" dirty="0"/>
              <a:t>Экскурсовод</a:t>
            </a:r>
          </a:p>
          <a:p>
            <a:r>
              <a:rPr lang="ru-RU" dirty="0"/>
              <a:t>Воспитатель</a:t>
            </a:r>
          </a:p>
          <a:p>
            <a:r>
              <a:rPr lang="ru-RU" dirty="0"/>
              <a:t>Организатор торговли</a:t>
            </a:r>
          </a:p>
          <a:p>
            <a:r>
              <a:rPr lang="ru-RU" dirty="0"/>
              <a:t>Адвокат</a:t>
            </a:r>
          </a:p>
          <a:p>
            <a:r>
              <a:rPr lang="ru-RU" dirty="0"/>
              <a:t>Инспектор милиции</a:t>
            </a:r>
          </a:p>
          <a:p>
            <a:r>
              <a:rPr lang="ru-RU" dirty="0"/>
              <a:t>Психолог</a:t>
            </a:r>
          </a:p>
          <a:p>
            <a:r>
              <a:rPr lang="ru-RU" dirty="0"/>
              <a:t>Менеджер по продажам</a:t>
            </a:r>
          </a:p>
          <a:p>
            <a:r>
              <a:rPr lang="ru-RU" dirty="0"/>
              <a:t>Торговый представитель</a:t>
            </a:r>
          </a:p>
          <a:p>
            <a:r>
              <a:rPr lang="ru-RU" dirty="0"/>
              <a:t>Администратор</a:t>
            </a:r>
          </a:p>
        </p:txBody>
      </p:sp>
      <p:pic>
        <p:nvPicPr>
          <p:cNvPr id="4" name="Рисунок 3" descr="09481937.jpg"/>
          <p:cNvPicPr>
            <a:picLocks noChangeAspect="1"/>
          </p:cNvPicPr>
          <p:nvPr/>
        </p:nvPicPr>
        <p:blipFill>
          <a:blip r:embed="rId2" cstate="print"/>
          <a:srcRect l="909" t="-532" r="50000" b="63298"/>
          <a:stretch>
            <a:fillRect/>
          </a:stretch>
        </p:blipFill>
        <p:spPr>
          <a:xfrm>
            <a:off x="6572232" y="4429132"/>
            <a:ext cx="2571768" cy="2000264"/>
          </a:xfrm>
          <a:prstGeom prst="rect">
            <a:avLst/>
          </a:prstGeom>
          <a:effectLst>
            <a:softEdge rad="127000"/>
          </a:effectLst>
        </p:spPr>
      </p:pic>
      <p:pic>
        <p:nvPicPr>
          <p:cNvPr id="5" name="Рисунок 4" descr="09481937.jpg"/>
          <p:cNvPicPr>
            <a:picLocks noChangeAspect="1"/>
          </p:cNvPicPr>
          <p:nvPr/>
        </p:nvPicPr>
        <p:blipFill>
          <a:blip r:embed="rId2" cstate="print"/>
          <a:srcRect l="909" t="35372" r="81364" b="43351"/>
          <a:stretch>
            <a:fillRect/>
          </a:stretch>
        </p:blipFill>
        <p:spPr>
          <a:xfrm>
            <a:off x="7786710" y="5714992"/>
            <a:ext cx="928694" cy="1143008"/>
          </a:xfrm>
          <a:prstGeom prst="rect">
            <a:avLst/>
          </a:prstGeom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Человек-природа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2214554"/>
            <a:ext cx="35719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Агроном</a:t>
            </a:r>
          </a:p>
          <a:p>
            <a:r>
              <a:rPr lang="ru-RU" dirty="0"/>
              <a:t>Зоотехник</a:t>
            </a:r>
          </a:p>
          <a:p>
            <a:r>
              <a:rPr lang="ru-RU" dirty="0"/>
              <a:t>Ветеринар</a:t>
            </a:r>
          </a:p>
          <a:p>
            <a:r>
              <a:rPr lang="ru-RU" dirty="0" err="1"/>
              <a:t>Зооинженер</a:t>
            </a:r>
            <a:endParaRPr lang="ru-RU" dirty="0"/>
          </a:p>
          <a:p>
            <a:r>
              <a:rPr lang="ru-RU" dirty="0"/>
              <a:t>Егерь</a:t>
            </a:r>
          </a:p>
          <a:p>
            <a:r>
              <a:rPr lang="ru-RU" dirty="0"/>
              <a:t>Биолог- исследователь</a:t>
            </a:r>
          </a:p>
          <a:p>
            <a:r>
              <a:rPr lang="ru-RU" dirty="0"/>
              <a:t>Флорист</a:t>
            </a:r>
          </a:p>
          <a:p>
            <a:r>
              <a:rPr lang="ru-RU" dirty="0"/>
              <a:t>Садовник</a:t>
            </a:r>
          </a:p>
          <a:p>
            <a:r>
              <a:rPr lang="ru-RU" dirty="0"/>
              <a:t>Геолог</a:t>
            </a:r>
          </a:p>
          <a:p>
            <a:r>
              <a:rPr lang="ru-RU" dirty="0"/>
              <a:t>Пчеловод</a:t>
            </a:r>
          </a:p>
          <a:p>
            <a:r>
              <a:rPr lang="ru-RU" dirty="0"/>
              <a:t>Почвовед</a:t>
            </a:r>
          </a:p>
        </p:txBody>
      </p:sp>
      <p:pic>
        <p:nvPicPr>
          <p:cNvPr id="6" name="Рисунок 5" descr="09481937.jpg"/>
          <p:cNvPicPr>
            <a:picLocks noChangeAspect="1"/>
          </p:cNvPicPr>
          <p:nvPr/>
        </p:nvPicPr>
        <p:blipFill>
          <a:blip r:embed="rId2" cstate="print"/>
          <a:srcRect t="67287" r="70455"/>
          <a:stretch>
            <a:fillRect/>
          </a:stretch>
        </p:blipFill>
        <p:spPr>
          <a:xfrm>
            <a:off x="7429520" y="4929198"/>
            <a:ext cx="1547805" cy="1757356"/>
          </a:xfrm>
          <a:prstGeom prst="rect">
            <a:avLst/>
          </a:prstGeom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Человек-техника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2214554"/>
            <a:ext cx="314327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Инженер-механик</a:t>
            </a:r>
          </a:p>
          <a:p>
            <a:r>
              <a:rPr lang="ru-RU" dirty="0"/>
              <a:t>Инженер-электрик</a:t>
            </a:r>
          </a:p>
          <a:p>
            <a:r>
              <a:rPr lang="ru-RU" dirty="0"/>
              <a:t>Слесарь-ремонтник</a:t>
            </a:r>
          </a:p>
          <a:p>
            <a:r>
              <a:rPr lang="ru-RU" dirty="0"/>
              <a:t>Инженер-конструктор</a:t>
            </a:r>
          </a:p>
          <a:p>
            <a:r>
              <a:rPr lang="ru-RU" dirty="0"/>
              <a:t>Водолаз</a:t>
            </a:r>
          </a:p>
          <a:p>
            <a:r>
              <a:rPr lang="ru-RU" dirty="0"/>
              <a:t>Водитель</a:t>
            </a:r>
          </a:p>
          <a:p>
            <a:r>
              <a:rPr lang="ru-RU" dirty="0"/>
              <a:t>Радиотехник</a:t>
            </a:r>
          </a:p>
          <a:p>
            <a:r>
              <a:rPr lang="ru-RU" dirty="0"/>
              <a:t>Швея</a:t>
            </a:r>
          </a:p>
          <a:p>
            <a:r>
              <a:rPr lang="ru-RU" dirty="0"/>
              <a:t>Связист</a:t>
            </a:r>
          </a:p>
          <a:p>
            <a:r>
              <a:rPr lang="ru-RU" dirty="0"/>
              <a:t>Токарь</a:t>
            </a:r>
          </a:p>
        </p:txBody>
      </p:sp>
      <p:pic>
        <p:nvPicPr>
          <p:cNvPr id="4" name="Рисунок 3" descr="09481937.jpg"/>
          <p:cNvPicPr>
            <a:picLocks noChangeAspect="1"/>
          </p:cNvPicPr>
          <p:nvPr/>
        </p:nvPicPr>
        <p:blipFill>
          <a:blip r:embed="rId2" cstate="print">
            <a:lum contrast="9000"/>
          </a:blip>
          <a:srcRect l="74546" t="35372" r="909" b="35372"/>
          <a:stretch>
            <a:fillRect/>
          </a:stretch>
        </p:blipFill>
        <p:spPr>
          <a:xfrm>
            <a:off x="7715272" y="5072074"/>
            <a:ext cx="1285884" cy="1571636"/>
          </a:xfrm>
          <a:prstGeom prst="rect">
            <a:avLst/>
          </a:prstGeom>
          <a:ln>
            <a:noFill/>
          </a:ln>
          <a:effectLst>
            <a:softEdge rad="127000"/>
          </a:effectLst>
        </p:spPr>
      </p:pic>
      <p:pic>
        <p:nvPicPr>
          <p:cNvPr id="5" name="Рисунок 4" descr="09481937.jpg"/>
          <p:cNvPicPr>
            <a:picLocks noChangeAspect="1"/>
          </p:cNvPicPr>
          <p:nvPr/>
        </p:nvPicPr>
        <p:blipFill>
          <a:blip r:embed="rId2" cstate="print"/>
          <a:srcRect l="70455" t="23404" r="17272" b="61968"/>
          <a:stretch>
            <a:fillRect/>
          </a:stretch>
        </p:blipFill>
        <p:spPr>
          <a:xfrm>
            <a:off x="7429520" y="5715016"/>
            <a:ext cx="642942" cy="785818"/>
          </a:xfrm>
          <a:prstGeom prst="rect">
            <a:avLst/>
          </a:prstGeom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Человек знаковая система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14282" y="1928802"/>
            <a:ext cx="385765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Программист</a:t>
            </a:r>
          </a:p>
          <a:p>
            <a:r>
              <a:rPr lang="ru-RU" dirty="0"/>
              <a:t>Чертежник-картограф</a:t>
            </a:r>
          </a:p>
          <a:p>
            <a:r>
              <a:rPr lang="ru-RU" dirty="0"/>
              <a:t>Математик</a:t>
            </a:r>
          </a:p>
          <a:p>
            <a:r>
              <a:rPr lang="ru-RU" dirty="0"/>
              <a:t>Редактор</a:t>
            </a:r>
          </a:p>
          <a:p>
            <a:r>
              <a:rPr lang="ru-RU" dirty="0"/>
              <a:t>издательства</a:t>
            </a:r>
          </a:p>
          <a:p>
            <a:r>
              <a:rPr lang="ru-RU" dirty="0"/>
              <a:t>Языковед</a:t>
            </a:r>
          </a:p>
          <a:p>
            <a:r>
              <a:rPr lang="ru-RU" dirty="0"/>
              <a:t>Финансист</a:t>
            </a:r>
          </a:p>
          <a:p>
            <a:r>
              <a:rPr lang="ru-RU" dirty="0"/>
              <a:t>Бухгалтер</a:t>
            </a:r>
          </a:p>
          <a:p>
            <a:r>
              <a:rPr lang="ru-RU" dirty="0"/>
              <a:t>Нотариус</a:t>
            </a:r>
          </a:p>
          <a:p>
            <a:r>
              <a:rPr lang="ru-RU" dirty="0"/>
              <a:t>Фотограф</a:t>
            </a:r>
          </a:p>
          <a:p>
            <a:r>
              <a:rPr lang="ru-RU" dirty="0"/>
              <a:t>Делопроизводитель</a:t>
            </a:r>
          </a:p>
          <a:p>
            <a:r>
              <a:rPr lang="ru-RU" dirty="0" err="1"/>
              <a:t>Маркетолог</a:t>
            </a:r>
            <a:endParaRPr lang="ru-RU" dirty="0"/>
          </a:p>
          <a:p>
            <a:r>
              <a:rPr lang="ru-RU" dirty="0"/>
              <a:t>Специалист по налогообложению</a:t>
            </a:r>
          </a:p>
          <a:p>
            <a:r>
              <a:rPr lang="ru-RU" dirty="0"/>
              <a:t>Аудитор</a:t>
            </a:r>
          </a:p>
          <a:p>
            <a:r>
              <a:rPr lang="ru-RU" dirty="0"/>
              <a:t>Плановик</a:t>
            </a:r>
          </a:p>
        </p:txBody>
      </p:sp>
      <p:pic>
        <p:nvPicPr>
          <p:cNvPr id="4" name="Рисунок 3" descr="09481937.jpg"/>
          <p:cNvPicPr>
            <a:picLocks noChangeAspect="1"/>
          </p:cNvPicPr>
          <p:nvPr/>
        </p:nvPicPr>
        <p:blipFill>
          <a:blip r:embed="rId2" cstate="print"/>
          <a:srcRect l="77273" b="64095"/>
          <a:stretch>
            <a:fillRect/>
          </a:stretch>
        </p:blipFill>
        <p:spPr>
          <a:xfrm>
            <a:off x="7786710" y="4786322"/>
            <a:ext cx="1190615" cy="1928826"/>
          </a:xfrm>
          <a:prstGeom prst="rect">
            <a:avLst/>
          </a:prstGeom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/>
              <a:t>Человек художественный образ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14282" y="2571744"/>
            <a:ext cx="435771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Художник-декоратор</a:t>
            </a:r>
          </a:p>
          <a:p>
            <a:r>
              <a:rPr lang="ru-RU" dirty="0" smtClean="0"/>
              <a:t>Художник-реставратор</a:t>
            </a:r>
            <a:endParaRPr lang="ru-RU" dirty="0"/>
          </a:p>
          <a:p>
            <a:r>
              <a:rPr lang="ru-RU" dirty="0"/>
              <a:t>Настройщик музыкальных инструментов</a:t>
            </a:r>
          </a:p>
          <a:p>
            <a:r>
              <a:rPr lang="ru-RU" dirty="0"/>
              <a:t>Артист</a:t>
            </a:r>
          </a:p>
          <a:p>
            <a:r>
              <a:rPr lang="ru-RU" dirty="0"/>
              <a:t>Искусствовед</a:t>
            </a:r>
          </a:p>
          <a:p>
            <a:r>
              <a:rPr lang="ru-RU" dirty="0"/>
              <a:t>Цветовод-декоратор</a:t>
            </a:r>
          </a:p>
          <a:p>
            <a:r>
              <a:rPr lang="ru-RU" dirty="0"/>
              <a:t>Дизайнер интерьера</a:t>
            </a:r>
          </a:p>
          <a:p>
            <a:r>
              <a:rPr lang="ru-RU" dirty="0"/>
              <a:t>Композитор</a:t>
            </a:r>
          </a:p>
          <a:p>
            <a:r>
              <a:rPr lang="ru-RU" dirty="0"/>
              <a:t>Бренд-менеджер</a:t>
            </a:r>
          </a:p>
          <a:p>
            <a:r>
              <a:rPr lang="ru-RU" dirty="0"/>
              <a:t>Специалист по рекламе</a:t>
            </a:r>
          </a:p>
          <a:p>
            <a:r>
              <a:rPr lang="ru-RU" dirty="0"/>
              <a:t>Имиджмейкер</a:t>
            </a:r>
          </a:p>
        </p:txBody>
      </p:sp>
      <p:pic>
        <p:nvPicPr>
          <p:cNvPr id="4" name="Рисунок 3" descr="09481937.jpg"/>
          <p:cNvPicPr>
            <a:picLocks noChangeAspect="1"/>
          </p:cNvPicPr>
          <p:nvPr/>
        </p:nvPicPr>
        <p:blipFill>
          <a:blip r:embed="rId2" cstate="print"/>
          <a:srcRect l="20000" t="27393" r="56818" b="38032"/>
          <a:stretch>
            <a:fillRect/>
          </a:stretch>
        </p:blipFill>
        <p:spPr>
          <a:xfrm>
            <a:off x="7715272" y="4857760"/>
            <a:ext cx="1214446" cy="1857388"/>
          </a:xfrm>
          <a:prstGeom prst="rect">
            <a:avLst/>
          </a:prstGeom>
          <a:effectLst>
            <a:softEdge rad="127000"/>
          </a:effectLst>
        </p:spPr>
      </p:pic>
      <p:pic>
        <p:nvPicPr>
          <p:cNvPr id="6" name="Рисунок 5" descr="09481937.jpg"/>
          <p:cNvPicPr>
            <a:picLocks noChangeAspect="1"/>
          </p:cNvPicPr>
          <p:nvPr/>
        </p:nvPicPr>
        <p:blipFill>
          <a:blip r:embed="rId2" cstate="print"/>
          <a:srcRect l="37727" t="50000" r="43182" b="39362"/>
          <a:stretch>
            <a:fillRect/>
          </a:stretch>
        </p:blipFill>
        <p:spPr>
          <a:xfrm>
            <a:off x="7215206" y="6072206"/>
            <a:ext cx="1000132" cy="571504"/>
          </a:xfrm>
          <a:prstGeom prst="rect">
            <a:avLst/>
          </a:prstGeom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192</TotalTime>
  <Words>297</Words>
  <Application>Microsoft Office PowerPoint</Application>
  <PresentationFormat>Экран (4:3)</PresentationFormat>
  <Paragraphs>114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Яркая</vt:lpstr>
      <vt:lpstr>Я и моя будущая профессия Классный час по профориентации  </vt:lpstr>
      <vt:lpstr>Рекомендации для участников дискуссии</vt:lpstr>
      <vt:lpstr>Способы выбора профессии</vt:lpstr>
      <vt:lpstr>Слайд 4</vt:lpstr>
      <vt:lpstr>Человек -человек</vt:lpstr>
      <vt:lpstr>Человек-природа</vt:lpstr>
      <vt:lpstr>Человек-техника</vt:lpstr>
      <vt:lpstr>Человек знаковая система</vt:lpstr>
      <vt:lpstr>Человек художественный образ</vt:lpstr>
      <vt:lpstr>Профессиограмма</vt:lpstr>
      <vt:lpstr>Типичные ошибки и затруднения в выборе профессии</vt:lpstr>
      <vt:lpstr>Слайд 12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 и моя будущая профессия Классный час по профориентации</dc:title>
  <dc:creator>Игорь</dc:creator>
  <cp:lastModifiedBy>User</cp:lastModifiedBy>
  <cp:revision>21</cp:revision>
  <dcterms:created xsi:type="dcterms:W3CDTF">2015-06-23T06:59:25Z</dcterms:created>
  <dcterms:modified xsi:type="dcterms:W3CDTF">2019-10-03T00:08:01Z</dcterms:modified>
</cp:coreProperties>
</file>