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8" r:id="rId2"/>
    <p:sldId id="258" r:id="rId3"/>
    <p:sldId id="259" r:id="rId4"/>
    <p:sldId id="260" r:id="rId5"/>
    <p:sldId id="261" r:id="rId6"/>
    <p:sldId id="262" r:id="rId7"/>
    <p:sldId id="263" r:id="rId8"/>
    <p:sldId id="267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970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023592D9-F915-43AB-8C7E-4B2062CE4D05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85B12D2-399F-4F73-AD83-26D2D8F4A93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3592D9-F915-43AB-8C7E-4B2062CE4D05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5B12D2-399F-4F73-AD83-26D2D8F4A9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3592D9-F915-43AB-8C7E-4B2062CE4D05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5B12D2-399F-4F73-AD83-26D2D8F4A9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3592D9-F915-43AB-8C7E-4B2062CE4D05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5B12D2-399F-4F73-AD83-26D2D8F4A9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023592D9-F915-43AB-8C7E-4B2062CE4D05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85B12D2-399F-4F73-AD83-26D2D8F4A93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3592D9-F915-43AB-8C7E-4B2062CE4D05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A85B12D2-399F-4F73-AD83-26D2D8F4A93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3592D9-F915-43AB-8C7E-4B2062CE4D05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A85B12D2-399F-4F73-AD83-26D2D8F4A9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3592D9-F915-43AB-8C7E-4B2062CE4D05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5B12D2-399F-4F73-AD83-26D2D8F4A93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3592D9-F915-43AB-8C7E-4B2062CE4D05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5B12D2-399F-4F73-AD83-26D2D8F4A9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023592D9-F915-43AB-8C7E-4B2062CE4D05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85B12D2-399F-4F73-AD83-26D2D8F4A93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023592D9-F915-43AB-8C7E-4B2062CE4D05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85B12D2-399F-4F73-AD83-26D2D8F4A93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023592D9-F915-43AB-8C7E-4B2062CE4D05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A85B12D2-399F-4F73-AD83-26D2D8F4A93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Презентация «Люди, прославившие Хабаровский край».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3609996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Подготовила </a:t>
            </a:r>
          </a:p>
          <a:p>
            <a:r>
              <a:rPr lang="ru-RU" dirty="0" smtClean="0"/>
              <a:t>воспитатель </a:t>
            </a:r>
          </a:p>
          <a:p>
            <a:r>
              <a:rPr lang="ru-RU" dirty="0" smtClean="0"/>
              <a:t>КГКОУ ШИ14</a:t>
            </a:r>
          </a:p>
          <a:p>
            <a:r>
              <a:rPr lang="ru-RU" dirty="0" smtClean="0"/>
              <a:t>г</a:t>
            </a:r>
            <a:r>
              <a:rPr lang="ru-RU" dirty="0" smtClean="0"/>
              <a:t>. Амурска </a:t>
            </a:r>
          </a:p>
          <a:p>
            <a:r>
              <a:rPr lang="ru-RU" dirty="0" smtClean="0"/>
              <a:t>Коренева Е.В.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304800"/>
            <a:ext cx="8680774" cy="762000"/>
          </a:xfrm>
        </p:spPr>
        <p:txBody>
          <a:bodyPr>
            <a:noAutofit/>
          </a:bodyPr>
          <a:lstStyle/>
          <a:p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>
                <a:solidFill>
                  <a:srgbClr val="C00000"/>
                </a:solidFill>
              </a:rPr>
              <a:t>Геннадий </a:t>
            </a:r>
            <a:r>
              <a:rPr lang="ru-RU" sz="4400" dirty="0" err="1" smtClean="0">
                <a:solidFill>
                  <a:srgbClr val="C00000"/>
                </a:solidFill>
              </a:rPr>
              <a:t>Павлишин</a:t>
            </a:r>
            <a:endParaRPr lang="ru-RU" sz="4400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85720" y="1071546"/>
            <a:ext cx="3143272" cy="5500726"/>
          </a:xfrm>
        </p:spPr>
        <p:txBody>
          <a:bodyPr>
            <a:noAutofit/>
          </a:bodyPr>
          <a:lstStyle/>
          <a:p>
            <a:r>
              <a:rPr lang="ru-RU" sz="1800" dirty="0" smtClean="0">
                <a:latin typeface="Comic Sans MS" pitchFamily="66" charset="0"/>
              </a:rPr>
              <a:t>Х</a:t>
            </a:r>
            <a:r>
              <a:rPr lang="ru-RU" sz="1800" dirty="0" smtClean="0">
                <a:latin typeface="Comic Sans MS" pitchFamily="66" charset="0"/>
              </a:rPr>
              <a:t>удожник</a:t>
            </a:r>
            <a:r>
              <a:rPr lang="ru-RU" sz="1800" dirty="0" smtClean="0">
                <a:latin typeface="Comic Sans MS" pitchFamily="66" charset="0"/>
              </a:rPr>
              <a:t>, живет и работает в Хабаровске. Изучал быт, нравы и культуру коренных народов, делая многочисленные рисунки, эскизы, наброски, на основе которых впоследствии создавались его картины. Активно сотрудничал с Хабаровским книжным издательством. </a:t>
            </a:r>
            <a:r>
              <a:rPr lang="ru-RU" sz="1800" dirty="0" smtClean="0">
                <a:latin typeface="Comic Sans MS" pitchFamily="66" charset="0"/>
              </a:rPr>
              <a:t>К</a:t>
            </a:r>
            <a:r>
              <a:rPr lang="ru-RU" sz="1800" dirty="0" smtClean="0">
                <a:latin typeface="Comic Sans MS" pitchFamily="66" charset="0"/>
              </a:rPr>
              <a:t>ниги с его иллюстрациями </a:t>
            </a:r>
            <a:r>
              <a:rPr lang="ru-RU" sz="1800" dirty="0" smtClean="0">
                <a:latin typeface="Comic Sans MS" pitchFamily="66" charset="0"/>
              </a:rPr>
              <a:t>издавались в США, Греции, Франции, Японии и других странах</a:t>
            </a:r>
            <a:r>
              <a:rPr lang="ru-RU" sz="1800" baseline="30000" dirty="0" smtClean="0">
                <a:latin typeface="Comic Sans MS" pitchFamily="66" charset="0"/>
              </a:rPr>
              <a:t>.</a:t>
            </a:r>
            <a:r>
              <a:rPr lang="ru-RU" sz="1800" dirty="0" smtClean="0">
                <a:latin typeface="Comic Sans MS" pitchFamily="66" charset="0"/>
              </a:rPr>
              <a:t> В последние годы работает по созданию мозаичных </a:t>
            </a:r>
            <a:r>
              <a:rPr lang="ru-RU" sz="1800" dirty="0" smtClean="0">
                <a:latin typeface="Comic Sans MS" pitchFamily="66" charset="0"/>
              </a:rPr>
              <a:t>панно-икон. </a:t>
            </a:r>
            <a:endParaRPr lang="ru-RU" sz="1800" dirty="0">
              <a:latin typeface="Comic Sans MS" pitchFamily="66" charset="0"/>
            </a:endParaRPr>
          </a:p>
        </p:txBody>
      </p:sp>
      <p:pic>
        <p:nvPicPr>
          <p:cNvPr id="5" name="Содержимое 4" descr="https://www.perunica.ru/uploads/posts/2015-02/1424467586_path_593.jpe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868" y="2428868"/>
            <a:ext cx="5357850" cy="4143404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304800"/>
            <a:ext cx="8537898" cy="762000"/>
          </a:xfrm>
        </p:spPr>
        <p:txBody>
          <a:bodyPr>
            <a:noAutofit/>
          </a:bodyPr>
          <a:lstStyle/>
          <a:p>
            <a:r>
              <a:rPr lang="ru-RU" sz="4400" dirty="0" smtClean="0">
                <a:solidFill>
                  <a:srgbClr val="C00000"/>
                </a:solidFill>
              </a:rPr>
              <a:t>Сергей </a:t>
            </a:r>
            <a:r>
              <a:rPr lang="ru-RU" sz="4400" dirty="0" err="1" smtClean="0">
                <a:solidFill>
                  <a:srgbClr val="C00000"/>
                </a:solidFill>
              </a:rPr>
              <a:t>Бодров</a:t>
            </a:r>
            <a:r>
              <a:rPr lang="ru-RU" sz="4400" dirty="0" smtClean="0">
                <a:solidFill>
                  <a:srgbClr val="C00000"/>
                </a:solidFill>
              </a:rPr>
              <a:t> </a:t>
            </a:r>
            <a:r>
              <a:rPr lang="ru-RU" sz="4400" dirty="0" smtClean="0">
                <a:solidFill>
                  <a:srgbClr val="C00000"/>
                </a:solidFill>
              </a:rPr>
              <a:t>- старший</a:t>
            </a:r>
            <a:endParaRPr lang="ru-RU" sz="4400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3429000"/>
            <a:ext cx="3931920" cy="3000396"/>
          </a:xfrm>
        </p:spPr>
        <p:txBody>
          <a:bodyPr>
            <a:noAutofit/>
          </a:bodyPr>
          <a:lstStyle/>
          <a:p>
            <a:pPr algn="l"/>
            <a:endParaRPr lang="ru-RU" sz="1800" dirty="0" smtClean="0">
              <a:latin typeface="Comic Sans MS" pitchFamily="66" charset="0"/>
            </a:endParaRPr>
          </a:p>
          <a:p>
            <a:pPr algn="l"/>
            <a:r>
              <a:rPr lang="ru-RU" sz="1800" dirty="0" smtClean="0">
                <a:latin typeface="Comic Sans MS" pitchFamily="66" charset="0"/>
              </a:rPr>
              <a:t>Родился в Хабаровске.</a:t>
            </a:r>
          </a:p>
          <a:p>
            <a:pPr algn="l"/>
            <a:r>
              <a:rPr lang="ru-RU" sz="1800" dirty="0" smtClean="0">
                <a:latin typeface="Comic Sans MS" pitchFamily="66" charset="0"/>
              </a:rPr>
              <a:t>Советский </a:t>
            </a:r>
            <a:r>
              <a:rPr lang="ru-RU" sz="1800" dirty="0" smtClean="0">
                <a:latin typeface="Comic Sans MS" pitchFamily="66" charset="0"/>
              </a:rPr>
              <a:t>и российский кинорежиссёр, сценарист, продюсер. Двукратный номинант на премию «Оскар», за фильмы «Кавказский пленник» и «Монгол». Также является одним из сценаристов фильма «Восток-Запад», который тоже номинировался на «Оскар».</a:t>
            </a:r>
            <a:endParaRPr lang="ru-RU" sz="1800" dirty="0">
              <a:latin typeface="Comic Sans MS" pitchFamily="66" charset="0"/>
            </a:endParaRPr>
          </a:p>
        </p:txBody>
      </p:sp>
      <p:pic>
        <p:nvPicPr>
          <p:cNvPr id="5" name="Содержимое 4" descr="https://avatars.mds.yandex.net/get-zen_doc/171120/pub_5b23c920e3ad1700a96af778_5b23f1c69e70d200a876b502/scale_1200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714488"/>
            <a:ext cx="4357718" cy="476409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304800"/>
            <a:ext cx="8609336" cy="762000"/>
          </a:xfrm>
        </p:spPr>
        <p:txBody>
          <a:bodyPr>
            <a:normAutofit/>
          </a:bodyPr>
          <a:lstStyle/>
          <a:p>
            <a:r>
              <a:rPr lang="ru-RU" sz="4400" dirty="0" err="1" smtClean="0">
                <a:solidFill>
                  <a:srgbClr val="C00000"/>
                </a:solidFill>
              </a:rPr>
              <a:t>Понгса</a:t>
            </a:r>
            <a:r>
              <a:rPr lang="ru-RU" sz="4400" dirty="0" smtClean="0"/>
              <a:t> </a:t>
            </a:r>
            <a:r>
              <a:rPr lang="ru-RU" sz="4400" dirty="0" smtClean="0">
                <a:solidFill>
                  <a:srgbClr val="C00000"/>
                </a:solidFill>
              </a:rPr>
              <a:t>Киле</a:t>
            </a:r>
            <a:endParaRPr lang="ru-RU" sz="4400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71472" y="3071810"/>
            <a:ext cx="4143404" cy="3500462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Comic Sans MS" pitchFamily="66" charset="0"/>
              </a:rPr>
              <a:t>Композитор,  поэт,  мастер, автор и исполнитель песен,  художник,  хореограф. Он  – гордость  национальной нанайской культуры. самобытный нанайский поэт, хранитель и собиратель традиционного нанайского </a:t>
            </a:r>
            <a:r>
              <a:rPr lang="ru-RU" sz="1800" dirty="0" smtClean="0">
                <a:latin typeface="Comic Sans MS" pitchFamily="66" charset="0"/>
              </a:rPr>
              <a:t>фольклора</a:t>
            </a:r>
            <a:r>
              <a:rPr lang="ru-RU" sz="1800" dirty="0" smtClean="0">
                <a:latin typeface="Comic Sans MS" pitchFamily="66" charset="0"/>
              </a:rPr>
              <a:t>.  </a:t>
            </a:r>
            <a:r>
              <a:rPr lang="ru-RU" sz="1800" dirty="0" smtClean="0">
                <a:latin typeface="Comic Sans MS" pitchFamily="66" charset="0"/>
              </a:rPr>
              <a:t>Долгие годы </a:t>
            </a:r>
            <a:r>
              <a:rPr lang="ru-RU" sz="1800" dirty="0" err="1" smtClean="0">
                <a:latin typeface="Comic Sans MS" pitchFamily="66" charset="0"/>
              </a:rPr>
              <a:t>Понгса</a:t>
            </a:r>
            <a:r>
              <a:rPr lang="ru-RU" sz="1800" dirty="0" smtClean="0">
                <a:latin typeface="Comic Sans MS" pitchFamily="66" charset="0"/>
              </a:rPr>
              <a:t> </a:t>
            </a:r>
            <a:r>
              <a:rPr lang="ru-RU" sz="1800" dirty="0" smtClean="0">
                <a:latin typeface="Comic Sans MS" pitchFamily="66" charset="0"/>
              </a:rPr>
              <a:t>Киле остается единственным создателем коллекции нанайских народных музыкальных инструментов.</a:t>
            </a:r>
            <a:endParaRPr lang="ru-RU" sz="1800" dirty="0">
              <a:latin typeface="Comic Sans MS" pitchFamily="66" charset="0"/>
            </a:endParaRPr>
          </a:p>
        </p:txBody>
      </p:sp>
      <p:pic>
        <p:nvPicPr>
          <p:cNvPr id="5" name="Содержимое 4" descr="hello_html_3ac3b735.pn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214942" y="1571612"/>
            <a:ext cx="3714776" cy="500066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00496" y="304800"/>
            <a:ext cx="4894560" cy="1338250"/>
          </a:xfrm>
        </p:spPr>
        <p:txBody>
          <a:bodyPr>
            <a:noAutofit/>
          </a:bodyPr>
          <a:lstStyle/>
          <a:p>
            <a:r>
              <a:rPr lang="ru-RU" sz="4400" dirty="0" smtClean="0">
                <a:solidFill>
                  <a:srgbClr val="C00000"/>
                </a:solidFill>
              </a:rPr>
              <a:t>Евгений</a:t>
            </a:r>
            <a:r>
              <a:rPr lang="ru-RU" sz="4400" dirty="0" smtClean="0"/>
              <a:t> </a:t>
            </a:r>
            <a:r>
              <a:rPr lang="ru-RU" sz="4400" dirty="0" err="1" smtClean="0">
                <a:solidFill>
                  <a:srgbClr val="C00000"/>
                </a:solidFill>
              </a:rPr>
              <a:t>Дикопольцев</a:t>
            </a:r>
            <a:endParaRPr lang="ru-RU" sz="4400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286248" y="1571612"/>
            <a:ext cx="4608808" cy="5286388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/>
              <a:t>Командир отделения роты связи, Герой Советского Союза, гвардии сержант. Несмотря на сильный артиллерийский огонь противника, двое суток не отходил от линии связи, рвущейся от беспрерывного обстрела немецкой артиллерией. </a:t>
            </a:r>
          </a:p>
          <a:p>
            <a:pPr algn="l"/>
            <a:r>
              <a:rPr lang="ru-RU" sz="2000" dirty="0" smtClean="0"/>
              <a:t>В своём последнем бою, стягивая разорванный кабель, Евгений был тяжело ранен. Теряя сознание, связист зажал концы кабеля зубами, чем обеспечил связь даже после своей смерти…Имя Героя Советского Союза Евгения </a:t>
            </a:r>
            <a:r>
              <a:rPr lang="ru-RU" sz="2000" dirty="0" err="1" smtClean="0"/>
              <a:t>Дикопольцева</a:t>
            </a:r>
            <a:r>
              <a:rPr lang="ru-RU" sz="2000" dirty="0" smtClean="0"/>
              <a:t> </a:t>
            </a:r>
            <a:r>
              <a:rPr lang="ru-RU" sz="2000" dirty="0" smtClean="0"/>
              <a:t>носят улицы в Хабаровске, Комсомольск-на-Амуре, Вяземском и гимназия №1 Комсомольска-на-Амуре. </a:t>
            </a:r>
          </a:p>
          <a:p>
            <a:endParaRPr lang="ru-RU" sz="2000" dirty="0"/>
          </a:p>
        </p:txBody>
      </p:sp>
      <p:pic>
        <p:nvPicPr>
          <p:cNvPr id="5" name="Содержимое 4" descr="http://cspsk-khv.ru/photos/425_x600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74993" y="1000107"/>
            <a:ext cx="3482627" cy="518796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304800"/>
            <a:ext cx="8680774" cy="762000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C00000"/>
                </a:solidFill>
              </a:rPr>
              <a:t>Максим </a:t>
            </a:r>
            <a:r>
              <a:rPr lang="ru-RU" sz="4400" dirty="0" err="1" smtClean="0">
                <a:solidFill>
                  <a:srgbClr val="C00000"/>
                </a:solidFill>
              </a:rPr>
              <a:t>Пассар</a:t>
            </a:r>
            <a:endParaRPr lang="ru-RU" sz="4400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286248" y="3357562"/>
            <a:ext cx="4572032" cy="2857520"/>
          </a:xfrm>
        </p:spPr>
        <p:txBody>
          <a:bodyPr>
            <a:normAutofit/>
          </a:bodyPr>
          <a:lstStyle/>
          <a:p>
            <a:pPr algn="l"/>
            <a:endParaRPr lang="ru-RU" sz="1800" dirty="0" smtClean="0">
              <a:latin typeface="Comic Sans MS" pitchFamily="66" charset="0"/>
            </a:endParaRPr>
          </a:p>
          <a:p>
            <a:pPr algn="l"/>
            <a:endParaRPr lang="ru-RU" sz="1800" dirty="0" smtClean="0">
              <a:latin typeface="Comic Sans MS" pitchFamily="66" charset="0"/>
            </a:endParaRPr>
          </a:p>
          <a:p>
            <a:pPr algn="l"/>
            <a:r>
              <a:rPr lang="ru-RU" sz="1800" dirty="0" smtClean="0">
                <a:latin typeface="Comic Sans MS" pitchFamily="66" charset="0"/>
              </a:rPr>
              <a:t>Легендарный снайпер ВОВ и герой Сталинградской битвы. В переводе с нанайского « </a:t>
            </a:r>
            <a:r>
              <a:rPr lang="ru-RU" sz="1800" b="1" dirty="0" err="1" smtClean="0">
                <a:latin typeface="Comic Sans MS" pitchFamily="66" charset="0"/>
              </a:rPr>
              <a:t>пассар</a:t>
            </a:r>
            <a:r>
              <a:rPr lang="ru-RU" sz="1800" b="1" dirty="0" smtClean="0">
                <a:latin typeface="Comic Sans MS" pitchFamily="66" charset="0"/>
              </a:rPr>
              <a:t> </a:t>
            </a:r>
            <a:r>
              <a:rPr lang="ru-RU" sz="1800" dirty="0" smtClean="0">
                <a:latin typeface="Comic Sans MS" pitchFamily="66" charset="0"/>
              </a:rPr>
              <a:t>» означает «меткий глаз». </a:t>
            </a:r>
            <a:r>
              <a:rPr lang="ru-RU" sz="1800" b="1" dirty="0" smtClean="0">
                <a:latin typeface="Comic Sans MS" pitchFamily="66" charset="0"/>
              </a:rPr>
              <a:t>Максима </a:t>
            </a:r>
            <a:r>
              <a:rPr lang="ru-RU" sz="1800" b="1" dirty="0" err="1" smtClean="0">
                <a:latin typeface="Comic Sans MS" pitchFamily="66" charset="0"/>
              </a:rPr>
              <a:t>Пассар</a:t>
            </a:r>
            <a:r>
              <a:rPr lang="ru-RU" sz="1800" dirty="0" smtClean="0">
                <a:latin typeface="Comic Sans MS" pitchFamily="66" charset="0"/>
              </a:rPr>
              <a:t> называют самым результативным снайпером Сталинградской битвы – на его счету 237 убитых вражеских солдат и офицеров.</a:t>
            </a:r>
            <a:endParaRPr lang="ru-RU" sz="1800" dirty="0">
              <a:latin typeface="Comic Sans MS" pitchFamily="66" charset="0"/>
            </a:endParaRPr>
          </a:p>
        </p:txBody>
      </p:sp>
      <p:pic>
        <p:nvPicPr>
          <p:cNvPr id="5" name="Содержимое 4" descr="https://pbs.twimg.com/media/DVAfNFFVQAA9iu7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1" y="1142984"/>
            <a:ext cx="3671240" cy="5045091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304800"/>
            <a:ext cx="8680774" cy="762000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C00000"/>
                </a:solidFill>
              </a:rPr>
              <a:t>Виктор Яшин</a:t>
            </a:r>
            <a:endParaRPr lang="ru-RU" sz="4400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85720" y="1428736"/>
            <a:ext cx="4643470" cy="5072098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Comic Sans MS" pitchFamily="66" charset="0"/>
              </a:rPr>
              <a:t>Советский лётчик, участник Великой Отечественной войны, командир эскадрильи 133-го истребительного авиационного полка 234-й истребительной авиационной дивизии 6-го истребительного авиационного корпуса 16-й воздушной армии 1-го Белорусского фронта, майор, Герой Советского Союза</a:t>
            </a:r>
            <a:r>
              <a:rPr lang="ru-RU" sz="1800" dirty="0" smtClean="0">
                <a:latin typeface="Comic Sans MS" pitchFamily="66" charset="0"/>
              </a:rPr>
              <a:t>. В мирное послевоенное время был испытателем новых моделей самолётов. </a:t>
            </a:r>
            <a:r>
              <a:rPr lang="ru-RU" sz="1800" dirty="0" smtClean="0">
                <a:latin typeface="Comic Sans MS" pitchFamily="66" charset="0"/>
              </a:rPr>
              <a:t>Именем </a:t>
            </a:r>
            <a:r>
              <a:rPr lang="ru-RU" sz="1800" b="1" dirty="0" smtClean="0">
                <a:latin typeface="Comic Sans MS" pitchFamily="66" charset="0"/>
              </a:rPr>
              <a:t>Яшина</a:t>
            </a:r>
            <a:r>
              <a:rPr lang="ru-RU" sz="1800" dirty="0" smtClean="0">
                <a:latin typeface="Comic Sans MS" pitchFamily="66" charset="0"/>
              </a:rPr>
              <a:t> </a:t>
            </a:r>
            <a:r>
              <a:rPr lang="ru-RU" sz="1800" b="1" dirty="0" smtClean="0">
                <a:latin typeface="Comic Sans MS" pitchFamily="66" charset="0"/>
              </a:rPr>
              <a:t>Виктора</a:t>
            </a:r>
            <a:r>
              <a:rPr lang="ru-RU" sz="1800" dirty="0" smtClean="0">
                <a:latin typeface="Comic Sans MS" pitchFamily="66" charset="0"/>
              </a:rPr>
              <a:t> Николаевича названа улица в г. Хабаровске </a:t>
            </a:r>
            <a:endParaRPr lang="ru-RU" sz="1800" dirty="0">
              <a:latin typeface="Comic Sans MS" pitchFamily="66" charset="0"/>
            </a:endParaRPr>
          </a:p>
        </p:txBody>
      </p:sp>
      <p:pic>
        <p:nvPicPr>
          <p:cNvPr id="5" name="Содержимое 4" descr="https://sun9-26.userapi.com/impg/OmKVUTgJvvdKK7dom29XgGZig3vCgk9PuZFzQQ/Yu5XTDFiPjU.jpg?size=371x558&amp;quality=96&amp;sign=f1c0c362d59c0d54cfd1bd20f515fc3c&amp;type=album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29190" y="1428736"/>
            <a:ext cx="3857652" cy="5143536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304800"/>
            <a:ext cx="8680774" cy="762000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C00000"/>
                </a:solidFill>
                <a:effectLst/>
              </a:rPr>
              <a:t>Александр </a:t>
            </a:r>
            <a:r>
              <a:rPr lang="ru-RU" sz="4400" dirty="0" err="1" smtClean="0">
                <a:solidFill>
                  <a:srgbClr val="C00000"/>
                </a:solidFill>
                <a:effectLst/>
              </a:rPr>
              <a:t>Пассар</a:t>
            </a:r>
            <a:endParaRPr lang="ru-RU" sz="4400" dirty="0">
              <a:solidFill>
                <a:srgbClr val="C00000"/>
              </a:solidFill>
              <a:effectLst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29124" y="1357298"/>
            <a:ext cx="4000528" cy="4857784"/>
          </a:xfrm>
        </p:spPr>
        <p:txBody>
          <a:bodyPr>
            <a:normAutofit/>
          </a:bodyPr>
          <a:lstStyle/>
          <a:p>
            <a:pPr algn="l"/>
            <a:endParaRPr lang="ru-RU" sz="1800" dirty="0" smtClean="0"/>
          </a:p>
          <a:p>
            <a:pPr algn="l"/>
            <a:endParaRPr lang="ru-RU" sz="1800" dirty="0" smtClean="0"/>
          </a:p>
          <a:p>
            <a:pPr algn="l"/>
            <a:r>
              <a:rPr lang="ru-RU" sz="1800" dirty="0" smtClean="0"/>
              <a:t>Старший сержант Советской Армии, участник Великой Отечественной войны, командир группы разведчиков, Герой Советского Союза. С июля 1942 по июнь 1944 года уничтожил в рукопашных схватках более 100 солдат противника. Восемь раз доставлял командованию ценные документы — карты с обстановкой в районе противника. На своем боевом опыте воспитал 80 разведчиков, трое из которых стали, как и он сам, Героями Советского Союза.</a:t>
            </a:r>
            <a:endParaRPr lang="ru-RU" sz="1800" dirty="0"/>
          </a:p>
        </p:txBody>
      </p:sp>
      <p:pic>
        <p:nvPicPr>
          <p:cNvPr id="5" name="Содержимое 4" descr="http://museum.kultnan.ru/wp-content/uploads/sites/3/2020/04/nv-161-16-Passar-A.P.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3" y="1285860"/>
            <a:ext cx="3606830" cy="490221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304800"/>
            <a:ext cx="8609336" cy="762000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C00000"/>
                </a:solidFill>
                <a:effectLst/>
              </a:rPr>
              <a:t>Николай Задорнов</a:t>
            </a:r>
            <a:endParaRPr lang="ru-RU" sz="4400" dirty="0">
              <a:solidFill>
                <a:srgbClr val="C00000"/>
              </a:solidFill>
              <a:effectLst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57158" y="1285860"/>
            <a:ext cx="5072098" cy="5286412"/>
          </a:xfrm>
        </p:spPr>
        <p:txBody>
          <a:bodyPr>
            <a:normAutofit lnSpcReduction="10000"/>
          </a:bodyPr>
          <a:lstStyle/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r>
              <a:rPr lang="ru-RU" sz="1800" dirty="0" smtClean="0"/>
              <a:t>Русский и советский писатель и сценарист. Н. П. Задорнову принадлежат два цикла исторических романов об освоении в </a:t>
            </a:r>
            <a:r>
              <a:rPr lang="en-US" sz="1800" dirty="0" smtClean="0"/>
              <a:t>XIX </a:t>
            </a:r>
            <a:r>
              <a:rPr lang="ru-RU" sz="1800" dirty="0" smtClean="0"/>
              <a:t>веке российского Дальнего Востока, о подвигах землепроходцев. Первый цикл: «Далёкий край», «Первое открытие», «Капитан    </a:t>
            </a:r>
            <a:r>
              <a:rPr lang="ru-RU" sz="1800" dirty="0" err="1" smtClean="0"/>
              <a:t>Невельской</a:t>
            </a:r>
            <a:r>
              <a:rPr lang="ru-RU" sz="1800" dirty="0" smtClean="0"/>
              <a:t> </a:t>
            </a:r>
            <a:r>
              <a:rPr lang="ru-RU" sz="1800" dirty="0" smtClean="0"/>
              <a:t>» и «Война за океан». Второй цикл (об освоении Дальнего Востока крестьянами-переселенцами): романы «Амур-батюшка» и «Золотая лихорадка». </a:t>
            </a:r>
          </a:p>
          <a:p>
            <a:r>
              <a:rPr lang="ru-RU" sz="1800" dirty="0" smtClean="0"/>
              <a:t>В Хабаровске на набережной реки Амур Николаю Задорнову установлен памятник. </a:t>
            </a:r>
          </a:p>
          <a:p>
            <a:r>
              <a:rPr lang="ru-RU" sz="1800" dirty="0" smtClean="0"/>
              <a:t>Также мемориальная доска Задорнову была открыта  на фасаде драматического театра.  в Комсомольске-на-Амуре. 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Содержимое 4" descr="http://bsk.nios.ru/sites/bsk.nios.ru/files/enciklopediya/zadornov_nikolay_pavlovich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643570" y="2000240"/>
            <a:ext cx="3357585" cy="450059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304800"/>
            <a:ext cx="8680774" cy="762000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C00000"/>
                </a:solidFill>
              </a:rPr>
              <a:t>Всеволод Сысоев</a:t>
            </a:r>
            <a:endParaRPr lang="ru-RU" sz="4400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0" y="1107560"/>
            <a:ext cx="4323056" cy="5607588"/>
          </a:xfrm>
        </p:spPr>
        <p:txBody>
          <a:bodyPr>
            <a:noAutofit/>
          </a:bodyPr>
          <a:lstStyle/>
          <a:p>
            <a:pPr algn="l"/>
            <a:r>
              <a:rPr lang="ru-RU" sz="18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pitchFamily="66" charset="0"/>
              </a:rPr>
              <a:t>Дальневосточный </a:t>
            </a:r>
            <a:r>
              <a:rPr lang="ru-RU" sz="18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pitchFamily="66" charset="0"/>
              </a:rPr>
              <a:t>российский писатель и общественный деятель, охотовед. Был инициатором работ по акклиматизации и расселению промысловых животных. Благодаря ему, на огромных пространствах Дальнего Востока появились соболь, боб, норка. Работал деканом географического факультета Хабаровского пединститута, занялся более глубоким изучением природы и проблем, связанных с обитанием зверя в дальневосточной тайге. Написал и опубликовал ряд научных трудов, популярных очерков, статей. Вместе со студентами он прошёл по нехоженым тропам северных районов края. Долгое время был директором краевого музея .</a:t>
            </a:r>
          </a:p>
        </p:txBody>
      </p:sp>
      <p:pic>
        <p:nvPicPr>
          <p:cNvPr id="5" name="Содержимое 4" descr="Sisoev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643050"/>
            <a:ext cx="3500462" cy="4500594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304800"/>
            <a:ext cx="8680774" cy="762000"/>
          </a:xfrm>
        </p:spPr>
        <p:txBody>
          <a:bodyPr>
            <a:noAutofit/>
          </a:bodyPr>
          <a:lstStyle/>
          <a:p>
            <a:r>
              <a:rPr lang="ru-RU" sz="4400" dirty="0" smtClean="0">
                <a:solidFill>
                  <a:srgbClr val="C00000"/>
                </a:solidFill>
              </a:rPr>
              <a:t>Николай </a:t>
            </a:r>
            <a:r>
              <a:rPr lang="ru-RU" sz="4400" dirty="0" err="1" smtClean="0">
                <a:solidFill>
                  <a:srgbClr val="C00000"/>
                </a:solidFill>
              </a:rPr>
              <a:t>Наволочкин</a:t>
            </a:r>
            <a:endParaRPr lang="ru-RU" sz="4400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143372" y="1500174"/>
            <a:ext cx="4786346" cy="5143536"/>
          </a:xfrm>
        </p:spPr>
        <p:txBody>
          <a:bodyPr>
            <a:normAutofit/>
          </a:bodyPr>
          <a:lstStyle/>
          <a:p>
            <a:pPr algn="l"/>
            <a:endParaRPr lang="ru-RU" sz="1800" dirty="0" smtClean="0">
              <a:latin typeface="Comic Sans MS" pitchFamily="66" charset="0"/>
            </a:endParaRPr>
          </a:p>
          <a:p>
            <a:pPr algn="l"/>
            <a:endParaRPr lang="ru-RU" sz="1800" dirty="0" smtClean="0">
              <a:latin typeface="Comic Sans MS" pitchFamily="66" charset="0"/>
            </a:endParaRPr>
          </a:p>
          <a:p>
            <a:pPr algn="l"/>
            <a:endParaRPr lang="ru-RU" sz="1800" dirty="0" smtClean="0">
              <a:latin typeface="Comic Sans MS" pitchFamily="66" charset="0"/>
            </a:endParaRPr>
          </a:p>
          <a:p>
            <a:pPr algn="l"/>
            <a:endParaRPr lang="ru-RU" sz="1800" dirty="0" smtClean="0">
              <a:latin typeface="Comic Sans MS" pitchFamily="66" charset="0"/>
            </a:endParaRPr>
          </a:p>
          <a:p>
            <a:pPr algn="l"/>
            <a:r>
              <a:rPr lang="ru-RU" sz="1800" dirty="0" smtClean="0">
                <a:latin typeface="Comic Sans MS" pitchFamily="66" charset="0"/>
              </a:rPr>
              <a:t>Советский и российский писатель. </a:t>
            </a:r>
            <a:r>
              <a:rPr lang="ru-RU" sz="1800" dirty="0" smtClean="0">
                <a:latin typeface="Comic Sans MS" pitchFamily="66" charset="0"/>
              </a:rPr>
              <a:t>Воевал. </a:t>
            </a:r>
            <a:r>
              <a:rPr lang="ru-RU" sz="1800" dirty="0" smtClean="0">
                <a:latin typeface="Comic Sans MS" pitchFamily="66" charset="0"/>
              </a:rPr>
              <a:t>За проявленный героизм </a:t>
            </a:r>
            <a:r>
              <a:rPr lang="ru-RU" sz="1800" smtClean="0">
                <a:latin typeface="Comic Sans MS" pitchFamily="66" charset="0"/>
              </a:rPr>
              <a:t>в </a:t>
            </a:r>
            <a:r>
              <a:rPr lang="ru-RU" sz="1800" smtClean="0">
                <a:latin typeface="Comic Sans MS" pitchFamily="66" charset="0"/>
              </a:rPr>
              <a:t>сражениях был </a:t>
            </a:r>
            <a:r>
              <a:rPr lang="ru-RU" sz="1800" dirty="0" smtClean="0">
                <a:latin typeface="Comic Sans MS" pitchFamily="66" charset="0"/>
              </a:rPr>
              <a:t>награждён </a:t>
            </a:r>
            <a:r>
              <a:rPr lang="ru-RU" sz="1800" dirty="0" smtClean="0">
                <a:latin typeface="Comic Sans MS" pitchFamily="66" charset="0"/>
              </a:rPr>
              <a:t>орденами и медалями . </a:t>
            </a:r>
          </a:p>
          <a:p>
            <a:pPr algn="l"/>
            <a:r>
              <a:rPr lang="ru-RU" sz="1800" dirty="0" smtClean="0">
                <a:latin typeface="Comic Sans MS" pitchFamily="66" charset="0"/>
              </a:rPr>
              <a:t>В </a:t>
            </a:r>
            <a:r>
              <a:rPr lang="ru-RU" sz="1800" dirty="0" smtClean="0">
                <a:latin typeface="Comic Sans MS" pitchFamily="66" charset="0"/>
              </a:rPr>
              <a:t>1977-1987 гг. был главным редактором литературно-художественного журнала «Дальний Восток». Автор десятков книг, лауреат премий и других наград. Его имя носит краевая детская библиотека Хабаровска.</a:t>
            </a:r>
            <a:endParaRPr lang="ru-RU" sz="1800" dirty="0">
              <a:latin typeface="Comic Sans MS" pitchFamily="66" charset="0"/>
            </a:endParaRPr>
          </a:p>
        </p:txBody>
      </p:sp>
      <p:pic>
        <p:nvPicPr>
          <p:cNvPr id="5" name="Содержимое 4" descr="https://pbs.twimg.com/media/DUbrN2SXcAU4x_t.jpg:large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500174"/>
            <a:ext cx="3500462" cy="504984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158</TotalTime>
  <Words>559</Words>
  <Application>Microsoft Office PowerPoint</Application>
  <PresentationFormat>Экран (4:3)</PresentationFormat>
  <Paragraphs>48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Литейная</vt:lpstr>
      <vt:lpstr>Презентация «Люди, прославившие Хабаровский край».</vt:lpstr>
      <vt:lpstr>Понгса Киле</vt:lpstr>
      <vt:lpstr>Евгений Дикопольцев</vt:lpstr>
      <vt:lpstr>Максим Пассар</vt:lpstr>
      <vt:lpstr>Виктор Яшин</vt:lpstr>
      <vt:lpstr>Александр Пассар</vt:lpstr>
      <vt:lpstr>Николай Задорнов</vt:lpstr>
      <vt:lpstr>Всеволод Сысоев</vt:lpstr>
      <vt:lpstr>Николай Наволочкин</vt:lpstr>
      <vt:lpstr>  Геннадий Павлишин</vt:lpstr>
      <vt:lpstr>Сергей Бодров - старший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Слайды по теме «Люди, прославившие наш край».</dc:title>
  <dc:creator>Admin</dc:creator>
  <cp:lastModifiedBy>Admin</cp:lastModifiedBy>
  <cp:revision>34</cp:revision>
  <dcterms:created xsi:type="dcterms:W3CDTF">2021-10-19T02:53:41Z</dcterms:created>
  <dcterms:modified xsi:type="dcterms:W3CDTF">2021-10-19T08:48:29Z</dcterms:modified>
</cp:coreProperties>
</file>