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4" r:id="rId1"/>
  </p:sldMasterIdLst>
  <p:sldIdLst>
    <p:sldId id="267" r:id="rId2"/>
    <p:sldId id="269" r:id="rId3"/>
    <p:sldId id="270" r:id="rId4"/>
    <p:sldId id="275" r:id="rId5"/>
    <p:sldId id="273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268" r:id="rId46"/>
  </p:sldIdLst>
  <p:sldSz cx="9144000" cy="6858000" type="screen4x3"/>
  <p:notesSz cx="6858000" cy="9144000"/>
  <p:embeddedFontLst>
    <p:embeddedFont>
      <p:font typeface="Wingdings 3" panose="05040102010807070707" pitchFamily="18" charset="2"/>
      <p:regular r:id="rId47"/>
    </p:embeddedFont>
    <p:embeddedFont>
      <p:font typeface="Trebuchet MS" panose="020B0603020202020204" pitchFamily="34" charset="0"/>
      <p:regular r:id="rId48"/>
      <p:bold r:id="rId49"/>
      <p:italic r:id="rId50"/>
      <p:boldItalic r:id="rId5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294"/>
    <a:srgbClr val="7C4A78"/>
    <a:srgbClr val="CC0066"/>
    <a:srgbClr val="27704F"/>
    <a:srgbClr val="69A12B"/>
    <a:srgbClr val="6CA62C"/>
    <a:srgbClr val="50C850"/>
    <a:srgbClr val="D88306"/>
    <a:srgbClr val="FF66CC"/>
    <a:srgbClr val="EDA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1.fntdata"/><Relationship Id="rId50" Type="http://schemas.openxmlformats.org/officeDocument/2006/relationships/font" Target="fonts/font4.fntdata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2.fntdata"/><Relationship Id="rId8" Type="http://schemas.openxmlformats.org/officeDocument/2006/relationships/slide" Target="slides/slide7.xml"/><Relationship Id="rId51" Type="http://schemas.openxmlformats.org/officeDocument/2006/relationships/font" Target="fonts/font5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21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0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6698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897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79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996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574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043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67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70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4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28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08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4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31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1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60" r:id="rId17"/>
    <p:sldLayoutId id="2147483661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836712"/>
            <a:ext cx="7632848" cy="2088232"/>
          </a:xfrm>
        </p:spPr>
        <p:txBody>
          <a:bodyPr>
            <a:noAutofit/>
          </a:bodyPr>
          <a:lstStyle/>
          <a:p>
            <a:pPr lvl="0" algn="ctr" defTabSz="914400">
              <a:lnSpc>
                <a:spcPct val="80000"/>
              </a:lnSpc>
              <a:defRPr/>
            </a:pPr>
            <a:r>
              <a:rPr lang="ru-RU" sz="6600" b="1" dirty="0" smtClean="0">
                <a:ln w="5080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</a:t>
            </a:r>
            <a:br>
              <a:rPr lang="ru-RU" sz="6600" b="1" dirty="0" smtClean="0">
                <a:ln w="5080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>
                <a:ln w="5080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>
                <a:ln w="5080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 smtClean="0">
                <a:ln w="5080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инструмент предупреждения конфликта </a:t>
            </a:r>
            <a:r>
              <a:rPr lang="ru-RU" sz="6600" b="1" dirty="0">
                <a:ln w="5080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>
                <a:ln w="5080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88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260648"/>
            <a:ext cx="7344817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МЕДИАЦИИ ОТ ДРУГИХ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СПОРОВ 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435169"/>
              </p:ext>
            </p:extLst>
          </p:nvPr>
        </p:nvGraphicFramePr>
        <p:xfrm>
          <a:off x="107503" y="1268411"/>
          <a:ext cx="8928994" cy="5529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7">
                  <a:extLst>
                    <a:ext uri="{9D8B030D-6E8A-4147-A177-3AD203B41FA5}">
                      <a16:colId xmlns:a16="http://schemas.microsoft.com/office/drawing/2014/main" val="3729946755"/>
                    </a:ext>
                  </a:extLst>
                </a:gridCol>
                <a:gridCol w="4464497">
                  <a:extLst>
                    <a:ext uri="{9D8B030D-6E8A-4147-A177-3AD203B41FA5}">
                      <a16:colId xmlns:a16="http://schemas.microsoft.com/office/drawing/2014/main" val="1771050308"/>
                    </a:ext>
                  </a:extLst>
                </a:gridCol>
              </a:tblGrid>
              <a:tr h="28838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Медиация</a:t>
                      </a:r>
                      <a:endParaRPr lang="ru-RU" sz="28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84967"/>
                  </a:ext>
                </a:extLst>
              </a:tr>
              <a:tr h="501147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 формализованный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 публичный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Контролируется государством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Ориентирован на повод к конфликту, бремя доказательства (сбор фактов) лежит на сторонах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правовых позиций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Ориентирован на прошлое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Процедура неформализованная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Процедура конфиденциальная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Основана на автономности участников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Ориентирована на личные убеждения и субъективные интересы сторон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Объединение различных интересов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Нацеленность на создание взаимоприемлемого будущего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526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260648"/>
            <a:ext cx="7344817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МЕДИАЦИИ ОТ ДРУГИХ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СПОРОВ 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884562"/>
              </p:ext>
            </p:extLst>
          </p:nvPr>
        </p:nvGraphicFramePr>
        <p:xfrm>
          <a:off x="107503" y="1268411"/>
          <a:ext cx="8928994" cy="5602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6780">
                  <a:extLst>
                    <a:ext uri="{9D8B030D-6E8A-4147-A177-3AD203B41FA5}">
                      <a16:colId xmlns:a16="http://schemas.microsoft.com/office/drawing/2014/main" val="3729946755"/>
                    </a:ext>
                  </a:extLst>
                </a:gridCol>
                <a:gridCol w="4802214">
                  <a:extLst>
                    <a:ext uri="{9D8B030D-6E8A-4147-A177-3AD203B41FA5}">
                      <a16:colId xmlns:a16="http://schemas.microsoft.com/office/drawing/2014/main" val="1771050308"/>
                    </a:ext>
                  </a:extLst>
                </a:gridCol>
              </a:tblGrid>
              <a:tr h="50544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Медиация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84967"/>
                  </a:ext>
                </a:extLst>
              </a:tr>
              <a:tr h="5084147"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Обязательное применение права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Ориентация на победу одной из точек зрения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слабости позиций другой стороны в целях собственного выигрыша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Стратегии в духе «выигрыш  проигрыш»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права в качестве ориентира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Уважение различий, интересов и точек зрения друг друга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собственной слабости (и слабости других) как переломной точки в споре, так как приходит осознание необходимости привлечения помощи со стороны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в духе «выигрыш выигрыш»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526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83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260648"/>
            <a:ext cx="7344817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МЕДИАЦИИ ОТ ДРУГИХ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СПОРОВ 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77128"/>
              </p:ext>
            </p:extLst>
          </p:nvPr>
        </p:nvGraphicFramePr>
        <p:xfrm>
          <a:off x="107503" y="1268411"/>
          <a:ext cx="8928994" cy="5400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7">
                  <a:extLst>
                    <a:ext uri="{9D8B030D-6E8A-4147-A177-3AD203B41FA5}">
                      <a16:colId xmlns:a16="http://schemas.microsoft.com/office/drawing/2014/main" val="3729946755"/>
                    </a:ext>
                  </a:extLst>
                </a:gridCol>
                <a:gridCol w="4464497">
                  <a:extLst>
                    <a:ext uri="{9D8B030D-6E8A-4147-A177-3AD203B41FA5}">
                      <a16:colId xmlns:a16="http://schemas.microsoft.com/office/drawing/2014/main" val="1771050308"/>
                    </a:ext>
                  </a:extLst>
                </a:gridCol>
              </a:tblGrid>
              <a:tr h="132002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судьи в государственном или третейском суде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медиатора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84967"/>
                  </a:ext>
                </a:extLst>
              </a:tr>
              <a:tr h="408092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Разрешает спор, применяя нормы права и рассматривая доказательства обеих сторон. Судья принимает решение в условиях конкуренции (состязательности) сторон.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Медиатор спор не разрешает, он содействует сторонам в выработке ими решения по существу спора. Стороны ориентированы на сотрудничество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526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0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188640"/>
            <a:ext cx="6777800" cy="50405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МЕДИАЦИИ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034" y="725666"/>
            <a:ext cx="8569932" cy="55836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Внесудебная медиация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по инициативе сторон и может носить абсолютно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неформальный̆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Досудебная медиация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обязательная процедура, которая практически всегда носит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формализованный̆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и применяется в двух видах: - в форме медиации,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предписанной̆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судом по определенным категориям споров, когда до обращения в суд стороны обязаны попытаться урегулировать спор с помощью медиации; - в форме медиации как обязательство сторон друг перед другом, которое они приняли на себя и оформили в виде соглашения о применении процедуры медиации (медиативная оговорка).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err="1" smtClean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Внутрисудебная</a:t>
            </a:r>
            <a:r>
              <a:rPr lang="ru-RU" sz="2400" dirty="0" smtClean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иначе говоря, медиация, инициируемая или осуществляемая в рамках судопроизводства, после обращения сторон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суд.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59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188640"/>
            <a:ext cx="6840760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ПРИМЕНИМОСТИ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5"/>
            <a:ext cx="7344816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оценить, насколько уместна медиация в данном конкретном случае, является ли этот метод адекватным и наиболее эффективным для разрешения именно этого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спора.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4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188640"/>
            <a:ext cx="6408712" cy="50405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И ЗАКОН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124744"/>
            <a:ext cx="6841740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как институт ни в коей мере не является альтернативой существующей судебной системе и не конкурирует с ней. Напротив, медиация способна разгрузить судебную систему от тех споров, которые могут быть легко и быстро разрешены во внесудебном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8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5" y="188640"/>
            <a:ext cx="6193669" cy="50405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И ЗАКОН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772817"/>
            <a:ext cx="6347714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и судебная система нуждаются друг в друге</a:t>
            </a:r>
          </a:p>
        </p:txBody>
      </p:sp>
    </p:spTree>
    <p:extLst>
      <p:ext uri="{BB962C8B-B14F-4D97-AF65-F5344CB8AC3E}">
        <p14:creationId xmlns:p14="http://schemas.microsoft.com/office/powerpoint/2010/main" val="15345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553708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РЕГУЛИРОВАНИЕ МЕДИАЦИИ В РФ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268760"/>
            <a:ext cx="82819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сегодня правовой статус медиации прописан в двух законах: «Основном», вступившем в силу с 1 января 2011 года, 193-ФЗ «Об альтернативной процедуре урегулирования споров с участием посредника (процедуре медиации)» и «вспомогательном»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23 июля 2013 года, 233-ФЗ «О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отдельные законодательные акты Российской Федерации в связи с принятием Федерального закона "Об альтернативной процедуре урегулирования споров с участием посредника (процедуре медиации)"», вносящем изменения в другие законы в связи с внедрением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медиации.</a:t>
            </a:r>
            <a:r>
              <a:rPr lang="ru-RU" sz="2400" dirty="0"/>
              <a:t>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36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57606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 ПРИМЕНЕНИЯ МЕДИАЦИИ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764704"/>
            <a:ext cx="8749444" cy="590465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Коммерческие споры, конфликты между хозяйствующими субъектами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Межкорпоративные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внутрикорпоративные споры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страховой деятельности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банковской сфере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споры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связанные с авторским правом и интеллектуальной собственностью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-образовательной сфере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с защитой прав детей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социального обеспечения и здравоохранения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ЖКХ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Межкультурные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этномедиация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Трансграничные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споры и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0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57606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МОЖЕТ БЫТЬ МЕДИАТОРОМ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772817"/>
            <a:ext cx="7201780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Медиаторами становятся люди самых разных профессий,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отнюдь не только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юристы.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39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564904"/>
            <a:ext cx="8208912" cy="1417782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МЕДИАЦИЯ?</a:t>
            </a:r>
          </a:p>
        </p:txBody>
      </p:sp>
    </p:spTree>
    <p:extLst>
      <p:ext uri="{BB962C8B-B14F-4D97-AF65-F5344CB8AC3E}">
        <p14:creationId xmlns:p14="http://schemas.microsoft.com/office/powerpoint/2010/main" val="14084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347714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МЕДИАЦИЯ И МЕДИАТИВНЫЙ ПОДХОД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416" y="1340768"/>
            <a:ext cx="7201780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</a:t>
            </a:r>
            <a:r>
              <a:rPr lang="ru-RU" sz="2400" b="1" dirty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медиативному подходу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нас может применять инструментарий медиации в самых разных областях.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Медиативный </a:t>
            </a:r>
            <a:r>
              <a:rPr lang="ru-RU" sz="2400" b="1" dirty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как способ разрешения разногласий и предупреждения конфликтов в повседневной, в том числе профессиональной, деятельности, и прежде всего это касается представителей социально ориентированных, помогающих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92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6625716" cy="576064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Медиативный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08912" cy="43924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осмысленного, осознаваемого позитивного взаимодействия в любых ситуациях повседневной профессиональной и бытовой жизни, базирующийся на следующих принципах: </a:t>
            </a:r>
            <a:endParaRPr lang="ru-RU" sz="3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 </a:t>
            </a:r>
            <a:endParaRPr lang="ru-RU" sz="3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взаимоуважение </a:t>
            </a:r>
            <a:endParaRPr lang="ru-RU" sz="3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  <a:endParaRPr lang="ru-RU" sz="3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беспристрастие и непредвзятость </a:t>
            </a:r>
            <a:endParaRPr lang="ru-RU" sz="3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равноправие </a:t>
            </a:r>
            <a:endParaRPr lang="ru-RU" sz="3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 </a:t>
            </a:r>
            <a:endParaRPr lang="ru-RU" sz="3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Медиативныи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̆ подход - авторская разработка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Ц.А.Шамликашвили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624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МЕДИАЦИЯ И МЕДИАТИВНЫЙ ПОДХО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340768"/>
            <a:ext cx="7777844" cy="36647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Медиативный подход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подход, основанный на принципах медиации, предполагающий владение навыками позитивного осознанного общения, создающими основу для предотвращения и/или эффективного разрешения споров и конфликтов в повседневных условиях без проведения медиации как полноценной процедуры. </a:t>
            </a:r>
          </a:p>
        </p:txBody>
      </p:sp>
    </p:spTree>
    <p:extLst>
      <p:ext uri="{BB962C8B-B14F-4D97-AF65-F5344CB8AC3E}">
        <p14:creationId xmlns:p14="http://schemas.microsoft.com/office/powerpoint/2010/main" val="219363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049652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МЕДИАЦИЯ И МЕДИАТИВНЫЙ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268760"/>
            <a:ext cx="7489812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«Школьная медиация»,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</a:t>
            </a:r>
            <a:r>
              <a:rPr lang="ru-RU" sz="2800" b="1" dirty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медиативном подходе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является не только способом разрешения споров в образовательной среде, но и методом профилактики и коррекции взаимодействия, позволяющим научить как детей, так и взрослых конструктивному поведению в конфликте и потенциально конфликтных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ситуациях.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3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347714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МЕДИАЦИЯ И МЕДИАТИВНЫЙ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268760"/>
            <a:ext cx="7201780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b="1" i="1" dirty="0">
                <a:solidFill>
                  <a:srgbClr val="943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важнейших целей метода «Школьная медиация» - создание безопасной среды и безопасного пространства для всех участников взаимодействия (как детей, так и взрослых). Этот метод подразумевает вовлечение в работу не только преподавательского состава и руководства образовательной организации, но и активное участие самих учащихся и их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7384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50405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СТАТУС МЕДИАТОРОВ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268761"/>
            <a:ext cx="7057764" cy="3096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– это не предпринимательская деятельность.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основных требования к медиатору, который может действовать на непрофессиональной основе – достижение совершеннолетия и отсутствие судимости.</a:t>
            </a:r>
          </a:p>
        </p:txBody>
      </p:sp>
    </p:spTree>
    <p:extLst>
      <p:ext uri="{BB962C8B-B14F-4D97-AF65-F5344CB8AC3E}">
        <p14:creationId xmlns:p14="http://schemas.microsoft.com/office/powerpoint/2010/main" val="356722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481700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МЕДИАТОРЫ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412775"/>
            <a:ext cx="7057764" cy="3888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ведения медиативной деятельности на профессиональной основе необходимо достижение возраста 25 лет, высшее профессиональное образование (медиаторами могут быть представители неограниченного круга профессий) и иметь документ о дополнительном профессиональном образовании по Программе подготовки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медиаторов.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95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57606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МЕДИАТОРОВ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680" y="1556792"/>
            <a:ext cx="6985756" cy="34563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за что отвечает медиатор – это следование правилам профессиональной этики, соблюдение принципов процедуры и сохранение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конфиденциальности.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51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50405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МЕДИАТОРА В ПРОЦЕДУРЕ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124744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медиатора состоит в том, чтобы поддерживать партнеров по конфликту в поиске совместного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решения. 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57606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МЕДИАТОРА В ПРОЦЕДУРЕ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980728"/>
            <a:ext cx="6347714" cy="3448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медиатор всегда помнит о том, что именно стороны являются «собственниками» конфликта и обладателями ключа к его разрешению, и руководствуется этим на протяжении всей процедуры медиации.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3656" y="313478"/>
            <a:ext cx="5114528" cy="57606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МЕДИАЦИЯ?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772816"/>
            <a:ext cx="7058744" cy="3880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способ урегулирования спора, предполагающий привлечение профессиональной помощи медиатора, но при этом не дающий медиатору прав и полномочий на вынесение решения по спору, оставляя стороны «собственниками» конфликта и полноправными авторами решений.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09600" y="908720"/>
            <a:ext cx="6122640" cy="6923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медиации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0819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440357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процедура, в которой медиатор содействует сторонам в совместной выработке решения.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стороны, оставаясь “собственниками” конфликта, являются активными участниками и сохраняют контроль над процессом разрешения спора и содержательной стороной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решения.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332656"/>
            <a:ext cx="6347714" cy="489654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НЕЙТРАЛЬНОЕ, беспристрастное, не заинтересованное в данном конфликте лицо, не уполномоченное выносить решение по спору. Медиатор оказывает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сторонам, вовлеченным в спор/конфликт, в совместном поиске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взаимоудовлетворяющего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реалистичного, жизнеспособного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решения.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6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64807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МЕДИАТОРУ ПРИ ПРОВЕДЕНИИ ПРОЦЕДУРЫ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826" y="839238"/>
            <a:ext cx="8497924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ДЕЛАЕТ ПРОФЕССИОНАЛЬНЫЙ МЕДИАТОР?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комфортную, доверительную обстановку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Остается нейтральным, беспристрастными непредвзятым на протяжении всего процесса переговоров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Поддерживает стороны в высказывании своих точек зрения и видении существа дела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равное участие и возможности сторон в процедуре медиации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процесс переговоров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Содействует сторонам в поиске креативных решений по спору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сторонам в формулировании окончательных договоренностей</a:t>
            </a:r>
          </a:p>
        </p:txBody>
      </p:sp>
    </p:spTree>
    <p:extLst>
      <p:ext uri="{BB962C8B-B14F-4D97-AF65-F5344CB8AC3E}">
        <p14:creationId xmlns:p14="http://schemas.microsoft.com/office/powerpoint/2010/main" val="28398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188640"/>
            <a:ext cx="7776863" cy="432048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ВАЖНЕЙШИЕ ПРИНЦИПЫ РАБОТЫ МЕДИАТОРА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116" y="764704"/>
            <a:ext cx="7946299" cy="46085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ЧЕГО НЕ ДЕЛАЕТ ПРОФЕССИОНАЛЬНЫЙ МЕДИАТОР?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выносит решения по спору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выясняет, кто прав, кто виноват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оказывает давления на участников конфликта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навязывает сторонам своего мнения по поводу путей разрешения конфликта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раскрывает информацию, полученную во время процедуры медиации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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оказывает сторонам психологическую помощь</a:t>
            </a:r>
          </a:p>
        </p:txBody>
      </p:sp>
    </p:spTree>
    <p:extLst>
      <p:ext uri="{BB962C8B-B14F-4D97-AF65-F5344CB8AC3E}">
        <p14:creationId xmlns:p14="http://schemas.microsoft.com/office/powerpoint/2010/main" val="393238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ПРОВЕДЕНИЯ ПРОЦЕДУРЫ МЕДИАЦИИ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772816"/>
            <a:ext cx="6985756" cy="3664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процедуры медиации стороны по взаимному согласию могут выбрать одного или нескольких медиаторов. Медиатор может быть предложен сторонам, если стороны направили соответствующее обращение в организацию, осуществляющую деятельность по обеспечению проведения процедуры медиации</a:t>
            </a:r>
          </a:p>
        </p:txBody>
      </p:sp>
    </p:spTree>
    <p:extLst>
      <p:ext uri="{BB962C8B-B14F-4D97-AF65-F5344CB8AC3E}">
        <p14:creationId xmlns:p14="http://schemas.microsoft.com/office/powerpoint/2010/main" val="21388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ПРОВЕДЕНИЯ ПРОЦЕДУРЫ МЕДИАЦИИ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488613"/>
            <a:ext cx="770583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процедура строится на соглашениях сторон, как письменных, так и устных, что в полной мере соответствует одному из основополагающих принципов медиации – добровольности, свободе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волеизъявления.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84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57606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МЕДИАТИВНОЕ СОГЛАШЕНИЕ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556792"/>
            <a:ext cx="7561820" cy="3448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Медиативное соглашение – это совместно выработанное сторонами на основе доброй воли, реалистичное, исполнимое, жизнеспособное решение, отражающее интересы всех участников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8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552728" cy="4680520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Залог исполнения медиативного соглашения: 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добросовестное участие сторон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профессионализм медиатора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урегулирование спора на основе «исчерпывания конфликта»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отражение в договоренностях истинных интересов и потребностей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сторон.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4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ПРЕВЕНТИВНЫЙ ПОТЕНЦИАЛ МЕДИАЦИИ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700808"/>
            <a:ext cx="698575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медиации стороны получают в свое распоряжение механизмы для снижения риска деструктивного воздействия кризисных ситуаций. Такая подготовленность позволяет сторонам не бояться сложностей 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конфликтов.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4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5976664" cy="136815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ИСТИННЫМИ ИНТЕРЕСАМИ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7"/>
            <a:ext cx="7057764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столом переговоров позиции могут стать серьезным препятствием на пути к достижению договоренностей между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сторонами. 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43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3656" y="313478"/>
            <a:ext cx="5114528" cy="57606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МЕДИАЦИЯ?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8136904" cy="3880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альтернативный метод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спора при участии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беспристрастной, нейтральной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– медиатора,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оказывающей содействие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вовлеченным в спор и добровольно участвующим в процедуре медиации, с целью выработки взаимоприемлемого и жизнеспособного решения по его урегулированию на условиях взаимного уважения и принятия права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сторон защищать свои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(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Ц.А.Шамликашвили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09600" y="908720"/>
            <a:ext cx="6122640" cy="6923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3371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– РАБОТА С ИСТИННЫМИ ИНТЕРЕСАМИ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556" y="1124744"/>
            <a:ext cx="7849852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медиации открывается возможность работы со средним и даже глубинным уровнем интересов, на котором сконцентрированы глубоко личные мотивы, но при этом связанные с влиянием внешнего мира. Образно выражаясь, медиатор снимает шелуху с луковицы, чтобы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дойти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сердцевины, то есть до тех скрытых мотивов сторон, которые часто являются одно- временно и движущими силами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84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136815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МНОГОСТОРОННЯЯ И ОНЛАЙН-МЕДИАЦИЯ. РЕАЛЬНОСТЬ И ПЕРСПЕКТИВЫ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6054" y="1844824"/>
            <a:ext cx="6846265" cy="2800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способна к общему удовлетворению решать те проблемы, которые кажутся неразрешимыми (или решаются директивно, в автократическом ключе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3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556" y="188640"/>
            <a:ext cx="6625716" cy="136815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МНОГОСТОРОННЯЯ И ОНЛАЙН-МЕДИАЦИЯ. РЕАЛЬНОСТЬ И ПЕРСПЕКТИВЫ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594" y="1772816"/>
            <a:ext cx="6965718" cy="28006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Онлайн-медиация, используя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связи, интернет и видео-конференции, а так же автоматические системы, позволяет разрешать споры едва ли не в самый момент их зарождения.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3339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921860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ДАЮТ МЕДИАЦИЯ И МЕДИАТИВНЫЙ ПОДХОД ДЛЯ КАЖДОГО ИЗ НАС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53908" cy="3592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Расширение профессионального кругозора, приобретение набора умений и навыков в целях соответствия современным профессиональным стандартам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профессиональной этики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конструктивно реагировать в ситуациях стресса, напряжения, конфликта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Приобретение, совершенствование и сохранение коммуникативной и конфликтной компетентности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синдрома «эмоционального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выгорания»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053" y="404664"/>
            <a:ext cx="6625716" cy="100811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хочет стать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МЕДИАТОРОМ?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04865"/>
            <a:ext cx="7056784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 управлять конфликтом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70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7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13478"/>
            <a:ext cx="7632848" cy="57606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ОСОБЕННОСТИ МЕДИАЦИИ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63888" y="4365104"/>
            <a:ext cx="1440160" cy="1072460"/>
          </a:xfrm>
          <a:prstGeom prst="downArrow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7544" y="1124744"/>
            <a:ext cx="7416824" cy="2448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вручает судьбу спора в руки самих его сторон, не предлагая готовых решений, а лишь направляя диалог в конструктивное русло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— это путь к осмысленному взаимоприемлемому решению.</a:t>
            </a:r>
          </a:p>
        </p:txBody>
      </p:sp>
    </p:spTree>
    <p:extLst>
      <p:ext uri="{BB962C8B-B14F-4D97-AF65-F5344CB8AC3E}">
        <p14:creationId xmlns:p14="http://schemas.microsoft.com/office/powerpoint/2010/main" val="210963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560840" cy="57606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ОСОБЕННОСТИ МЕДИАЦИИ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95536" y="3284985"/>
            <a:ext cx="7128792" cy="136815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– ЭТО НЕ ПРОСТО </a:t>
            </a:r>
            <a:r>
              <a:rPr lang="ru-RU" sz="32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ПЕРЕГОВОРЫ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15396" y="1772816"/>
            <a:ext cx="7128792" cy="13681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– ЭТО НЕ ПРОСТО </a:t>
            </a:r>
            <a:r>
              <a:rPr lang="ru-RU" sz="32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ПОСРЕДНИЧЕСТВО </a:t>
            </a:r>
          </a:p>
        </p:txBody>
      </p:sp>
    </p:spTree>
    <p:extLst>
      <p:ext uri="{BB962C8B-B14F-4D97-AF65-F5344CB8AC3E}">
        <p14:creationId xmlns:p14="http://schemas.microsoft.com/office/powerpoint/2010/main" val="172058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64807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И ДОСТУП К СПРАВЕДЛИВОСТИ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9552" y="1628800"/>
            <a:ext cx="7056784" cy="3664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создает условия для того, чтобы каждая сторона, интересы которой затронуты, могла быть услышана, чтобы ее мнение было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учтено.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62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40960" cy="504056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 И ДОСТУП К СПРАВЕДЛИВОСТИ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0175" y="2852936"/>
            <a:ext cx="2160240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0306" y="942607"/>
            <a:ext cx="6330165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прав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интересов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51122" y="2114272"/>
            <a:ext cx="6369349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Залог продуктивного взаимодействия и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устойчивого развития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обществе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59684" y="3635457"/>
            <a:ext cx="6360787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Гуманистический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одновременно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прагматичный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к разрешению споров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0175" y="4664169"/>
            <a:ext cx="8650296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3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диалога</a:t>
            </a:r>
          </a:p>
        </p:txBody>
      </p:sp>
    </p:spTree>
    <p:extLst>
      <p:ext uri="{BB962C8B-B14F-4D97-AF65-F5344CB8AC3E}">
        <p14:creationId xmlns:p14="http://schemas.microsoft.com/office/powerpoint/2010/main" val="5439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6624736" cy="936104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МЕДИАЦИИ ОТ ДРУГИХ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СПОРОВ </a:t>
            </a: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251520" y="1268760"/>
            <a:ext cx="7632848" cy="4772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вынесения решения в ходе процедуры медиации, происходит поиск и выработка решений на основе сотрудничества самих сторон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план выдвигается выявление истинных интересов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спорящих.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Вектор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переговорного процесса направлен в завтрашний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Медиацию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назвать методом разрешения споров с результатом «выигрыш — выигрыш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10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8116</TotalTime>
  <Words>1863</Words>
  <Application>Microsoft Office PowerPoint</Application>
  <PresentationFormat>Экран (4:3)</PresentationFormat>
  <Paragraphs>161</Paragraphs>
  <Slides>45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1" baseType="lpstr">
      <vt:lpstr>Wingdings</vt:lpstr>
      <vt:lpstr>Arial</vt:lpstr>
      <vt:lpstr>Times New Roman</vt:lpstr>
      <vt:lpstr>Wingdings 3</vt:lpstr>
      <vt:lpstr>Trebuchet MS</vt:lpstr>
      <vt:lpstr>Аспект</vt:lpstr>
      <vt:lpstr>МЕДИАЦИЯ  Как инструмент предупреждения конфликта  </vt:lpstr>
      <vt:lpstr>ЧТО ТАКОЕ МЕДИАЦИЯ?</vt:lpstr>
      <vt:lpstr>ЧТО ТАКОЕ МЕДИАЦИЯ?</vt:lpstr>
      <vt:lpstr>ЧТО ТАКОЕ МЕДИАЦИЯ?</vt:lpstr>
      <vt:lpstr>ГЛАВНЫЕ ОСОБЕННОСТИ МЕДИАЦИИ</vt:lpstr>
      <vt:lpstr>ГЛАВНЫЕ ОСОБЕННОСТИ МЕДИАЦИИ</vt:lpstr>
      <vt:lpstr>МЕДИАЦИЯ И ДОСТУП К СПРАВЕДЛИВОСТИ</vt:lpstr>
      <vt:lpstr>МЕДИАЦИЯ И ДОСТУП К СПРАВЕДЛИВОСТИ</vt:lpstr>
      <vt:lpstr>ОТЛИЧИЯ МЕДИАЦИИ ОТ ДРУГИХ  МЕТОДОВ РАЗРЕШЕНИЯ СПОРОВ </vt:lpstr>
      <vt:lpstr>ОТЛИЧИЯ МЕДИАЦИИ ОТ ДРУГИХ  МЕТОДОВ РАЗРЕШЕНИЯ СПОРОВ </vt:lpstr>
      <vt:lpstr>ОТЛИЧИЯ МЕДИАЦИИ ОТ ДРУГИХ  МЕТОДОВ РАЗРЕШЕНИЯ СПОРОВ </vt:lpstr>
      <vt:lpstr>ОТЛИЧИЯ МЕДИАЦИИ ОТ ДРУГИХ  МЕТОДОВ РАЗРЕШЕНИЯ СПОРОВ </vt:lpstr>
      <vt:lpstr>ФОРМЫ МЕДИАЦИИ</vt:lpstr>
      <vt:lpstr>ГРАНИЦЫ ПРИМЕНИМОСТИ  МЕДИАЦИИ</vt:lpstr>
      <vt:lpstr>МЕДИАЦИЯ И ЗАКОН</vt:lpstr>
      <vt:lpstr>МЕДИАЦИЯ И ЗАКОН</vt:lpstr>
      <vt:lpstr>ПРАВОВОЕ РЕГУЛИРОВАНИЕ МЕДИАЦИИ В РФ</vt:lpstr>
      <vt:lpstr>СФЕРЫ ПРИМЕНЕНИЯ МЕДИАЦИИ</vt:lpstr>
      <vt:lpstr>КТО МОЖЕТ БЫТЬ МЕДИАТОРОМ</vt:lpstr>
      <vt:lpstr>ШКОЛЬНАЯ МЕДИАЦИЯ И МЕДИАТИВНЫЙ ПОДХОД </vt:lpstr>
      <vt:lpstr>Медиативный подход</vt:lpstr>
      <vt:lpstr>ШКОЛЬНАЯ МЕДИАЦИЯ И МЕДИАТИВНЫЙ ПОДХОД</vt:lpstr>
      <vt:lpstr>ШКОЛЬНАЯ МЕДИАЦИЯ И МЕДИАТИВНЫЙ ПОДХОД</vt:lpstr>
      <vt:lpstr>ШКОЛЬНАЯ МЕДИАЦИЯ И МЕДИАТИВНЫЙ ПОДХОД</vt:lpstr>
      <vt:lpstr>ПРАВОВОЙ СТАТУС МЕДИАТОРОВ</vt:lpstr>
      <vt:lpstr>ПРОФЕССИОНАЛЬНЫЕ МЕДИАТОРЫ</vt:lpstr>
      <vt:lpstr>ОТВЕТСТВЕННОСТЬ МЕДИАТОРОВ</vt:lpstr>
      <vt:lpstr>РОЛЬ МЕДИАТОРА В ПРОЦЕДУРЕ</vt:lpstr>
      <vt:lpstr>РОЛЬ МЕДИАТОРА В ПРОЦЕДУРЕ</vt:lpstr>
      <vt:lpstr>Медиация – это процедура, в которой медиатор содействует сторонам в совместной выработке решения.  При этом стороны, оставаясь “собственниками” конфликта, являются активными участниками и сохраняют контроль над процессом разрешения спора и содержательной стороной решения. </vt:lpstr>
      <vt:lpstr>Медиатор – это НЕЙТРАЛЬНОЕ, беспристрастное, не заинтересованное в данном конфликте лицо, не уполномоченное выносить решение по спору. Медиатор оказывает содействие сторонам, вовлеченным в спор/конфликт, в совместном поиске взаимоудовлетворяющего, реалистичного, жизнеспособного решения. </vt:lpstr>
      <vt:lpstr>ТРЕБОВАНИЯ К МЕДИАТОРУ ПРИ ПРОВЕДЕНИИ ПРОЦЕДУРЫ</vt:lpstr>
      <vt:lpstr>ВАЖНЕЙШИЕ ПРИНЦИПЫ РАБОТЫ МЕДИАТОРА</vt:lpstr>
      <vt:lpstr>ПРАВИЛА ПРОВЕДЕНИЯ ПРОЦЕДУРЫ МЕДИАЦИИ</vt:lpstr>
      <vt:lpstr>ПРАВИЛА ПРОВЕДЕНИЯ ПРОЦЕДУРЫ МЕДИАЦИИ</vt:lpstr>
      <vt:lpstr>МЕДИАТИВНОЕ СОГЛАШЕНИЕ</vt:lpstr>
      <vt:lpstr>Залог исполнения медиативного соглашения:   • добросовестное участие сторон  • профессионализм медиатора  • урегулирование спора на основе «исчерпывания конфликта»  • максимальное отражение в договоренностях истинных интересов и потребностей сторон. </vt:lpstr>
      <vt:lpstr>ПРЕВЕНТИВНЫЙ ПОТЕНЦИАЛ МЕДИАЦИИ</vt:lpstr>
      <vt:lpstr>МЕДИАЦИЯ – это  РАБОТА С ИСТИННЫМИ ИНТЕРЕСАМИ</vt:lpstr>
      <vt:lpstr>МЕДИАЦИЯ – РАБОТА С ИСТИННЫМИ ИНТЕРЕСАМИ</vt:lpstr>
      <vt:lpstr>МНОГОСТОРОННЯЯ И ОНЛАЙН-МЕДИАЦИЯ. РЕАЛЬНОСТЬ И ПЕРСПЕКТИВЫ</vt:lpstr>
      <vt:lpstr>МНОГОСТОРОННЯЯ И ОНЛАЙН-МЕДИАЦИЯ. РЕАЛЬНОСТЬ И ПЕРСПЕКТИВЫ</vt:lpstr>
      <vt:lpstr>ЧТО ДАЮТ МЕДИАЦИЯ И МЕДИАТИВНЫЙ ПОДХОД ДЛЯ КАЖДОГО ИЗ НАС</vt:lpstr>
      <vt:lpstr>Кто хочет стать  МЕДИАТОРОМ?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Специалист</cp:lastModifiedBy>
  <cp:revision>107</cp:revision>
  <dcterms:created xsi:type="dcterms:W3CDTF">2013-08-23T08:38:35Z</dcterms:created>
  <dcterms:modified xsi:type="dcterms:W3CDTF">2021-12-29T04:14:25Z</dcterms:modified>
</cp:coreProperties>
</file>