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1" r:id="rId2"/>
    <p:sldId id="340" r:id="rId3"/>
    <p:sldId id="286" r:id="rId4"/>
    <p:sldId id="274" r:id="rId5"/>
    <p:sldId id="341" r:id="rId6"/>
    <p:sldId id="349" r:id="rId7"/>
    <p:sldId id="282" r:id="rId8"/>
    <p:sldId id="287" r:id="rId9"/>
    <p:sldId id="297" r:id="rId10"/>
    <p:sldId id="293" r:id="rId11"/>
    <p:sldId id="344" r:id="rId12"/>
    <p:sldId id="304" r:id="rId13"/>
    <p:sldId id="347" r:id="rId14"/>
    <p:sldId id="295" r:id="rId15"/>
    <p:sldId id="348" r:id="rId16"/>
    <p:sldId id="343" r:id="rId17"/>
    <p:sldId id="309" r:id="rId18"/>
    <p:sldId id="311" r:id="rId19"/>
    <p:sldId id="299" r:id="rId20"/>
    <p:sldId id="312" r:id="rId21"/>
    <p:sldId id="310" r:id="rId22"/>
    <p:sldId id="316" r:id="rId23"/>
    <p:sldId id="315" r:id="rId24"/>
    <p:sldId id="350" r:id="rId25"/>
    <p:sldId id="314" r:id="rId26"/>
    <p:sldId id="351" r:id="rId27"/>
    <p:sldId id="352" r:id="rId28"/>
    <p:sldId id="353" r:id="rId29"/>
    <p:sldId id="355" r:id="rId30"/>
  </p:sldIdLst>
  <p:sldSz cx="12195175" cy="6859588"/>
  <p:notesSz cx="6858000" cy="9144000"/>
  <p:defaultTextStyle>
    <a:defPPr>
      <a:defRPr lang="ru-RU"/>
    </a:defPPr>
    <a:lvl1pPr marL="0" lvl="0" indent="0" algn="l" defTabSz="1219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09600" lvl="1" indent="-152400" algn="l" defTabSz="1219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219200" lvl="2" indent="-304800" algn="l" defTabSz="1219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828800" lvl="3" indent="-457200" algn="l" defTabSz="1219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438400" lvl="4" indent="-609600" algn="l" defTabSz="1219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-609600" algn="l" defTabSz="1219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-609600" algn="l" defTabSz="1219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-609600" algn="l" defTabSz="1219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-609600" algn="l" defTabSz="1219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/>
    <p:restoredTop sz="94660"/>
  </p:normalViewPr>
  <p:slideViewPr>
    <p:cSldViewPr showGuides="1">
      <p:cViewPr varScale="1">
        <p:scale>
          <a:sx n="101" d="100"/>
          <a:sy n="101" d="100"/>
        </p:scale>
        <p:origin x="126" y="456"/>
      </p:cViewPr>
      <p:guideLst>
        <p:guide orient="horz" pos="222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996AD-59D0-4821-9EFB-11BDE8F5F89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C0906-11A0-4C6E-8D38-CEB6CFE2C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1873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ru-RU" altLang="ru-RU" sz="1200" dirty="0"/>
              <a:t>‹#›</a:t>
            </a:fld>
            <a:endParaRPr lang="ru-RU" alt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1219200">
              <a:spcBef>
                <a:spcPct val="0"/>
              </a:spcBef>
            </a:pPr>
            <a:fld id="{9A0DB2DC-4C9A-4742-B13C-FB6460FD3503}" type="slidenum">
              <a:rPr lang="en-US" altLang="ru-RU" dirty="0">
                <a:latin typeface="Arial" panose="020B0604020202020204" pitchFamily="34" charset="0"/>
              </a:rPr>
              <a:t>17</a:t>
            </a:fld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ru-RU" dirty="0">
              <a:latin typeface="Arial" panose="020B0604020202020204" pitchFamily="34" charset="0"/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1219200">
              <a:spcBef>
                <a:spcPct val="0"/>
              </a:spcBef>
            </a:pPr>
            <a:fld id="{9A0DB2DC-4C9A-4742-B13C-FB6460FD3503}" type="slidenum">
              <a:rPr lang="en-US" altLang="ru-RU" dirty="0">
                <a:latin typeface="Arial" panose="020B0604020202020204" pitchFamily="34" charset="0"/>
              </a:rPr>
              <a:t>18</a:t>
            </a:fld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ru-RU" dirty="0">
              <a:latin typeface="Arial" panose="020B0604020202020204" pitchFamily="34" charset="0"/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ru-RU" sz="1200" dirty="0">
                <a:latin typeface="Arial" panose="020B0604020202020204" pitchFamily="34" charset="0"/>
              </a:rPr>
              <a:t>19</a:t>
            </a:fld>
            <a:endParaRPr lang="en-US" altLang="ru-RU" sz="1200" dirty="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GB" altLang="ru-RU" dirty="0">
              <a:latin typeface="Arial" panose="020B0604020202020204" pitchFamily="34" charset="0"/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1219200">
              <a:spcBef>
                <a:spcPct val="0"/>
              </a:spcBef>
            </a:pPr>
            <a:fld id="{9A0DB2DC-4C9A-4742-B13C-FB6460FD3503}" type="slidenum">
              <a:rPr lang="en-US" altLang="ru-RU" dirty="0">
                <a:latin typeface="Arial" panose="020B0604020202020204" pitchFamily="34" charset="0"/>
              </a:rPr>
              <a:t>20</a:t>
            </a:fld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ru-RU" dirty="0">
              <a:latin typeface="Arial" panose="020B0604020202020204" pitchFamily="34" charset="0"/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1219200">
              <a:spcBef>
                <a:spcPct val="0"/>
              </a:spcBef>
            </a:pPr>
            <a:fld id="{9A0DB2DC-4C9A-4742-B13C-FB6460FD3503}" type="slidenum">
              <a:rPr lang="en-US" altLang="ru-RU" dirty="0">
                <a:latin typeface="Arial" panose="020B0604020202020204" pitchFamily="34" charset="0"/>
              </a:rPr>
              <a:t>21</a:t>
            </a:fld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ru-RU" dirty="0">
              <a:latin typeface="Arial" panose="020B0604020202020204" pitchFamily="34" charset="0"/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06422"/>
            <a:ext cx="2743914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06422"/>
            <a:ext cx="8028490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759" y="1600571"/>
            <a:ext cx="10975658" cy="3701320"/>
          </a:xfrm>
        </p:spPr>
        <p:txBody>
          <a:bodyPr vert="horz" wrap="square" lIns="121944" tIns="60972" rIns="121944" bIns="60972" numCol="1" anchor="t" anchorCtr="0" compatLnSpc="1"/>
          <a:lstStyle/>
          <a:p>
            <a:pPr marL="457200" marR="0" lvl="0" indent="-457200" algn="l" defTabSz="1219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4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357938"/>
            <a:ext cx="2846388" cy="365125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>
              <a:defRPr/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7188" y="6357938"/>
            <a:ext cx="3860800" cy="365125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>
              <a:defRPr/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9188" y="6357938"/>
            <a:ext cx="2846388" cy="365125"/>
          </a:xfrm>
          <a:prstGeom prst="rect">
            <a:avLst/>
          </a:prstGeom>
        </p:spPr>
        <p:txBody>
          <a:bodyPr vert="horz" wrap="square" lIns="121944" tIns="60972" rIns="121944" bIns="60972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ru-RU" dirty="0"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457306"/>
            <a:ext cx="10975658" cy="13719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759" y="1981659"/>
            <a:ext cx="10975658" cy="3887100"/>
          </a:xfrm>
        </p:spPr>
        <p:txBody>
          <a:bodyPr vert="horz" wrap="square" lIns="121944" tIns="60972" rIns="121944" bIns="60972" numCol="1" anchor="t" anchorCtr="0" compatLnSpc="1"/>
          <a:lstStyle/>
          <a:p>
            <a:pPr marL="457200" marR="0" lvl="0" indent="-457200" algn="l" defTabSz="1219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4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4167188" y="6357938"/>
            <a:ext cx="3860800" cy="365125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>
              <a:defRPr/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9188" y="6357938"/>
            <a:ext cx="2846388" cy="365125"/>
          </a:xfrm>
          <a:prstGeom prst="rect">
            <a:avLst/>
          </a:prstGeom>
        </p:spPr>
        <p:txBody>
          <a:bodyPr vert="horz" wrap="square" lIns="121944" tIns="60972" rIns="121944" bIns="60972" numCol="1" anchor="ctr" anchorCtr="0" compatLnSpc="1"/>
          <a:lstStyle/>
          <a:p>
            <a:pPr algn="r"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357938"/>
            <a:ext cx="2846388" cy="365125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>
              <a:defRPr/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2"/>
            <a:ext cx="10365899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6"/>
            <a:ext cx="10365899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9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90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6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82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8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80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200428"/>
            <a:ext cx="5386202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200428"/>
            <a:ext cx="5386202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9435" indent="0">
              <a:buNone/>
              <a:defRPr sz="2100" b="1"/>
            </a:lvl4pPr>
            <a:lvl5pPr marL="2439035" indent="0">
              <a:buNone/>
              <a:defRPr sz="2100" b="1"/>
            </a:lvl5pPr>
            <a:lvl6pPr marL="3048635" indent="0">
              <a:buNone/>
              <a:defRPr sz="2100" b="1"/>
            </a:lvl6pPr>
            <a:lvl7pPr marL="3658235" indent="0">
              <a:buNone/>
              <a:defRPr sz="2100" b="1"/>
            </a:lvl7pPr>
            <a:lvl8pPr marL="4267835" indent="0">
              <a:buNone/>
              <a:defRPr sz="2100" b="1"/>
            </a:lvl8pPr>
            <a:lvl9pPr marL="48780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9435" indent="0">
              <a:buNone/>
              <a:defRPr sz="2100" b="1"/>
            </a:lvl4pPr>
            <a:lvl5pPr marL="2439035" indent="0">
              <a:buNone/>
              <a:defRPr sz="2100" b="1"/>
            </a:lvl5pPr>
            <a:lvl6pPr marL="3048635" indent="0">
              <a:buNone/>
              <a:defRPr sz="2100" b="1"/>
            </a:lvl6pPr>
            <a:lvl7pPr marL="3658235" indent="0">
              <a:buNone/>
              <a:defRPr sz="2100" b="1"/>
            </a:lvl7pPr>
            <a:lvl8pPr marL="4267835" indent="0">
              <a:buNone/>
              <a:defRPr sz="2100" b="1"/>
            </a:lvl8pPr>
            <a:lvl9pPr marL="487807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1" y="2175378"/>
            <a:ext cx="5390437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73112"/>
            <a:ext cx="4012129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1" y="1435434"/>
            <a:ext cx="4012129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8635" indent="0">
              <a:buNone/>
              <a:defRPr sz="1200"/>
            </a:lvl6pPr>
            <a:lvl7pPr marL="3658235" indent="0">
              <a:buNone/>
              <a:defRPr sz="1200"/>
            </a:lvl7pPr>
            <a:lvl8pPr marL="4267835" indent="0">
              <a:buNone/>
              <a:defRPr sz="1200"/>
            </a:lvl8pPr>
            <a:lvl9pPr marL="48780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6"/>
            <a:ext cx="7317105" cy="4115753"/>
          </a:xfrm>
        </p:spPr>
        <p:txBody>
          <a:bodyPr vert="horz" wrap="square" lIns="121944" tIns="60972" rIns="121944" bIns="60972" numCol="1" rtlCol="0" anchor="t" anchorCtr="0" compatLnSpc="1">
            <a:normAutofit/>
          </a:bodyPr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9435" indent="0">
              <a:buNone/>
              <a:defRPr sz="2700"/>
            </a:lvl4pPr>
            <a:lvl5pPr marL="2439035" indent="0">
              <a:buNone/>
              <a:defRPr sz="2700"/>
            </a:lvl5pPr>
            <a:lvl6pPr marL="3048635" indent="0">
              <a:buNone/>
              <a:defRPr sz="2700"/>
            </a:lvl6pPr>
            <a:lvl7pPr marL="3658235" indent="0">
              <a:buNone/>
              <a:defRPr sz="2700"/>
            </a:lvl7pPr>
            <a:lvl8pPr marL="4267835" indent="0">
              <a:buNone/>
              <a:defRPr sz="2700"/>
            </a:lvl8pPr>
            <a:lvl9pPr marL="4878070" indent="0">
              <a:buNone/>
              <a:defRPr sz="2700"/>
            </a:lvl9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8635" indent="0">
              <a:buNone/>
              <a:defRPr sz="1200"/>
            </a:lvl6pPr>
            <a:lvl7pPr marL="3658235" indent="0">
              <a:buNone/>
              <a:defRPr sz="1200"/>
            </a:lvl7pPr>
            <a:lvl8pPr marL="4267835" indent="0">
              <a:buNone/>
              <a:defRPr sz="1200"/>
            </a:lvl8pPr>
            <a:lvl9pPr marL="487807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  <a:noFill/>
          <a:ln w="9525">
            <a:noFill/>
          </a:ln>
        </p:spPr>
        <p:txBody>
          <a:bodyPr lIns="121944" tIns="60972" rIns="121944" bIns="60972" anchor="ctr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5975" cy="4527550"/>
          </a:xfrm>
          <a:prstGeom prst="rect">
            <a:avLst/>
          </a:prstGeom>
          <a:noFill/>
          <a:ln w="9525">
            <a:noFill/>
          </a:ln>
        </p:spPr>
        <p:txBody>
          <a:bodyPr lIns="121944" tIns="60972" rIns="121944" bIns="60972"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6388" cy="365125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 defTabSz="12192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7188" y="6357938"/>
            <a:ext cx="3860800" cy="365125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 defTabSz="12192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188" y="6357938"/>
            <a:ext cx="2846388" cy="365125"/>
          </a:xfrm>
          <a:prstGeom prst="rect">
            <a:avLst/>
          </a:prstGeom>
        </p:spPr>
        <p:txBody>
          <a:bodyPr vert="horz" wrap="square" lIns="121944" tIns="60972" rIns="121944" bIns="60972" numCol="1" anchor="ctr" anchorCtr="0" compatLnSpc="1"/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3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03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63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8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2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8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0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:\Элементы_конференция\Круг_точ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8" y="2309813"/>
            <a:ext cx="2846387" cy="2816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523875"/>
            <a:ext cx="12195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240338"/>
            <a:ext cx="12195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D:\Элементы_конференция\Круг_элемент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3" y="2781300"/>
            <a:ext cx="1873250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3" descr="D:\Элементы_конференция\Правый_нижний_угол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140" y="5437505"/>
            <a:ext cx="7727315" cy="855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4" descr="D:\Элементы_конференция\Правый_верхний_угол.png"/>
          <p:cNvPicPr>
            <a:picLocks noChangeAspect="1"/>
          </p:cNvPicPr>
          <p:nvPr/>
        </p:nvPicPr>
        <p:blipFill>
          <a:blip r:embed="rId5"/>
          <a:srcRect b="75658"/>
          <a:stretch>
            <a:fillRect/>
          </a:stretch>
        </p:blipFill>
        <p:spPr>
          <a:xfrm>
            <a:off x="10452100" y="0"/>
            <a:ext cx="1766888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TextBox 11"/>
          <p:cNvSpPr txBox="1"/>
          <p:nvPr/>
        </p:nvSpPr>
        <p:spPr>
          <a:xfrm>
            <a:off x="211138" y="5281613"/>
            <a:ext cx="1039018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107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825" y="3357563"/>
            <a:ext cx="989013" cy="72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4798" y="313647"/>
            <a:ext cx="897906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Методологический подход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 </a:t>
            </a:r>
            <a:r>
              <a:rPr lang="ru-RU" sz="5400" b="1" dirty="0">
                <a:solidFill>
                  <a:srgbClr val="FF0000"/>
                </a:solidFill>
              </a:rPr>
              <a:t>реализации инклюзивного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образования обучающихся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по ФГОС с ОВЗ (УО)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во </a:t>
            </a:r>
            <a:r>
              <a:rPr lang="ru-RU" sz="5400" b="1" dirty="0">
                <a:solidFill>
                  <a:srgbClr val="FF0000"/>
                </a:solidFill>
              </a:rPr>
              <a:t>внеурочной и </a:t>
            </a:r>
            <a:r>
              <a:rPr lang="ru-RU" sz="5400" b="1" dirty="0" smtClean="0">
                <a:solidFill>
                  <a:srgbClr val="FF0000"/>
                </a:solidFill>
              </a:rPr>
              <a:t>учебной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 </a:t>
            </a:r>
            <a:r>
              <a:rPr lang="ru-RU" sz="5400" b="1" dirty="0">
                <a:solidFill>
                  <a:srgbClr val="FF0000"/>
                </a:solidFill>
              </a:rPr>
              <a:t>деятельности».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6913" y="6357938"/>
            <a:ext cx="10153202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3802" y="0"/>
            <a:ext cx="2623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Gabriola" panose="04040605051002020D02" pitchFamily="82" charset="0"/>
              </a:rPr>
              <a:t>Боева</a:t>
            </a:r>
            <a:r>
              <a:rPr lang="ru-RU" b="1" i="1" dirty="0" smtClean="0">
                <a:latin typeface="Gabriola" panose="04040605051002020D02" pitchFamily="82" charset="0"/>
              </a:rPr>
              <a:t> Ирина Петровна</a:t>
            </a:r>
            <a:r>
              <a:rPr lang="ru-RU" dirty="0" smtClean="0">
                <a:latin typeface="Gabriola" panose="04040605051002020D02" pitchFamily="82" charset="0"/>
              </a:rPr>
              <a:t>,</a:t>
            </a:r>
          </a:p>
          <a:p>
            <a:r>
              <a:rPr lang="ru-RU" dirty="0" smtClean="0">
                <a:latin typeface="Gabriola" panose="04040605051002020D02" pitchFamily="82" charset="0"/>
              </a:rPr>
              <a:t> заместитель директора по УВР,</a:t>
            </a:r>
          </a:p>
          <a:p>
            <a:r>
              <a:rPr lang="ru-RU" dirty="0" smtClean="0">
                <a:latin typeface="Gabriola" panose="04040605051002020D02" pitchFamily="82" charset="0"/>
              </a:rPr>
              <a:t> руководитель КРЦ</a:t>
            </a:r>
            <a:endParaRPr lang="ru-RU" dirty="0"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аблица 2"/>
          <p:cNvSpPr>
            <a:spLocks noGrp="1"/>
          </p:cNvSpPr>
          <p:nvPr>
            <p:ph type="title"/>
          </p:nvPr>
        </p:nvSpPr>
        <p:spPr>
          <a:xfrm>
            <a:off x="552450" y="430530"/>
            <a:ext cx="11090275" cy="6866255"/>
          </a:xfrm>
        </p:spPr>
        <p:txBody>
          <a:bodyPr vert="horz" wrap="square" lIns="121944" tIns="60972" rIns="121944" bIns="60972" numCol="1" anchor="ctr" anchorCtr="0" compatLnSpc="1"/>
          <a:lstStyle/>
          <a:p>
            <a:pPr marL="342900" marR="0" lvl="0" indent="-342900" algn="just" defTabSz="1219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внеурочной деятельности</a:t>
            </a:r>
            <a:b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Внеурочная деятельность формируется из часов, необходимых для обеспечения индивидуальных потребностей обучающихся с ОВЗ и в сумме составляет 10 часов в неделю на каждый класс</a:t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менее 5 часов предусматривается на реализацию обязательных занятий коррекционной направленности, остальные — на развивающую область с учетом возрастных особенностей учащихся и их физиологических потребностей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Часы внеурочной деятельности могут быть реализованы как в течение учебной недели, так и в период каникул, в выходные и п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раздничные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5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728663"/>
            <a:ext cx="11161712" cy="13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477963"/>
            <a:ext cx="11274425" cy="128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675" y="5653405"/>
            <a:ext cx="2571750" cy="1065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" y="1789430"/>
            <a:ext cx="528320" cy="810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" y="3213735"/>
            <a:ext cx="527685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5" y="4977130"/>
            <a:ext cx="527685" cy="67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ru-RU" altLang="ru-RU" smtClean="0"/>
              <a:t>10</a:t>
            </a:fld>
            <a:endParaRPr lang="ru-RU" alt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749" y="6357938"/>
            <a:ext cx="11250413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947" y="189434"/>
            <a:ext cx="11737303" cy="5938316"/>
          </a:xfrm>
        </p:spPr>
        <p:txBody>
          <a:bodyPr/>
          <a:lstStyle/>
          <a:p>
            <a:r>
              <a:rPr lang="ru-RU" dirty="0"/>
              <a:t>Традиционные </a:t>
            </a:r>
            <a:r>
              <a:rPr lang="ru-RU" b="1" dirty="0"/>
              <a:t>формы</a:t>
            </a:r>
            <a:r>
              <a:rPr lang="ru-RU" dirty="0"/>
              <a:t> реализуются в зависимости от того, как организованы обучающиеся: </a:t>
            </a:r>
            <a:endParaRPr lang="ru-RU" dirty="0" smtClean="0"/>
          </a:p>
          <a:p>
            <a:r>
              <a:rPr lang="ru-RU" dirty="0" smtClean="0"/>
              <a:t>предлагаются </a:t>
            </a:r>
            <a:r>
              <a:rPr lang="ru-RU" dirty="0"/>
              <a:t>такие формы как </a:t>
            </a:r>
            <a:r>
              <a:rPr lang="ru-RU" b="1" i="1" u="sng" dirty="0"/>
              <a:t>индивидуальная и групповая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976240"/>
              </p:ext>
            </p:extLst>
          </p:nvPr>
        </p:nvGraphicFramePr>
        <p:xfrm>
          <a:off x="480962" y="3861842"/>
          <a:ext cx="1110461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307">
                  <a:extLst>
                    <a:ext uri="{9D8B030D-6E8A-4147-A177-3AD203B41FA5}">
                      <a16:colId xmlns:a16="http://schemas.microsoft.com/office/drawing/2014/main" val="2834426648"/>
                    </a:ext>
                  </a:extLst>
                </a:gridCol>
                <a:gridCol w="5552307">
                  <a:extLst>
                    <a:ext uri="{9D8B030D-6E8A-4147-A177-3AD203B41FA5}">
                      <a16:colId xmlns:a16="http://schemas.microsoft.com/office/drawing/2014/main" val="2266505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практические занятия с обучающимся, индивидуальная подготовка обучающегося к участию в мероприятиях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кружки, клубные объединения, секции, конкурсы, викторины, фестивали, соревнования, праздники, общественно полезные практики, экскурсии, культпоходы, игры (сюжетно-ролевые, деловые), туристические походы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761885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3289275" y="3501802"/>
            <a:ext cx="1008112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105700" y="3470221"/>
            <a:ext cx="1368151" cy="391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11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" y="6357938"/>
            <a:ext cx="11210154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5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Объект 2"/>
          <p:cNvSpPr txBox="1"/>
          <p:nvPr/>
        </p:nvSpPr>
        <p:spPr>
          <a:xfrm>
            <a:off x="0" y="0"/>
            <a:ext cx="12195175" cy="4869384"/>
          </a:xfrm>
          <a:prstGeom prst="rect">
            <a:avLst/>
          </a:prstGeom>
          <a:noFill/>
          <a:ln w="9525">
            <a:noFill/>
          </a:ln>
        </p:spPr>
        <p:txBody>
          <a:bodyPr lIns="121944" tIns="60972" rIns="121944" bIns="60972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ru-RU" sz="2800" dirty="0"/>
              <a:t>В основе осуществления </a:t>
            </a:r>
            <a:r>
              <a:rPr lang="ru-RU" sz="2800" b="1" u="sng" dirty="0">
                <a:solidFill>
                  <a:srgbClr val="FF0000"/>
                </a:solidFill>
              </a:rPr>
              <a:t>проектной деятельности </a:t>
            </a:r>
            <a:r>
              <a:rPr lang="ru-RU" sz="2800" dirty="0"/>
              <a:t>обучающихся должны лежать следующие принципы:</a:t>
            </a:r>
          </a:p>
          <a:p>
            <a:r>
              <a:rPr lang="ru-RU" sz="2800" dirty="0"/>
              <a:t>1) педагогическое руководство проектом;</a:t>
            </a:r>
          </a:p>
          <a:p>
            <a:r>
              <a:rPr lang="ru-RU" sz="2800" dirty="0"/>
              <a:t>2) вовлечение всех учащихся в проектную деятельность и их посильное участие;</a:t>
            </a:r>
          </a:p>
          <a:p>
            <a:r>
              <a:rPr lang="ru-RU" sz="2800" dirty="0"/>
              <a:t>3) создание материально-технических условий для успешного выполнения проектов: наличие оборудования, материалов, инструментов;</a:t>
            </a:r>
          </a:p>
          <a:p>
            <a:r>
              <a:rPr lang="ru-RU" sz="2800" dirty="0"/>
              <a:t>4) предварительная подготовка обучающихся к выполнению проектов (выбор темы и обоснование ее актуальности);</a:t>
            </a:r>
          </a:p>
          <a:p>
            <a:r>
              <a:rPr lang="ru-RU" sz="2800" dirty="0"/>
              <a:t>5) проведение ориентировочного этапа: выполнение подготовительных работ (схем, эскизов);</a:t>
            </a:r>
          </a:p>
          <a:p>
            <a:r>
              <a:rPr lang="ru-RU" sz="2800" dirty="0"/>
              <a:t>6) подробная проработка алгоритма выполнения работы;</a:t>
            </a:r>
          </a:p>
          <a:p>
            <a:r>
              <a:rPr lang="ru-RU" sz="2800" dirty="0"/>
              <a:t>7) анализ конечного результата предстоящей работы (устный отчет об усвоении задания по памяти).</a:t>
            </a:r>
            <a:endParaRPr lang="ru-RU" alt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ru-RU" altLang="ru-RU" smtClean="0"/>
              <a:t>12</a:t>
            </a:fld>
            <a:endParaRPr lang="ru-RU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" y="6357938"/>
            <a:ext cx="11210154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проектов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63" y="1413570"/>
            <a:ext cx="11896759" cy="5256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правильной организации и руководстве со стороны педагога, проект способствует выработке самостоятельных умений, включая постановку проблемы, сбор и обработку поступившей информации, проведение эксперимента и анализ полученных результатов. Его реализация в процессе организации внеурочной деятельности развивает у обучающихся творческие способности и логическое мышление, закрепляет знания, приобщает к окружающей действительности.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13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915" y="6357938"/>
            <a:ext cx="11161239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аблица 2"/>
          <p:cNvSpPr>
            <a:spLocks noGrp="1"/>
          </p:cNvSpPr>
          <p:nvPr>
            <p:ph type="title"/>
          </p:nvPr>
        </p:nvSpPr>
        <p:spPr>
          <a:xfrm>
            <a:off x="1943100" y="398780"/>
            <a:ext cx="9361805" cy="6939280"/>
          </a:xfrm>
        </p:spPr>
        <p:txBody>
          <a:bodyPr vert="horz" wrap="square" lIns="121944" tIns="60972" rIns="121944" bIns="60972" numCol="1" anchor="ctr" anchorCtr="0" compatLnSpc="1"/>
          <a:lstStyle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altLang="ru-RU" sz="2400" b="1" i="1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sym typeface="+mn-ea"/>
              </a:rPr>
              <a:t>Часы, отведенные на внеурочную деятельность, могут быть использованы для:</a:t>
            </a:r>
            <a:br>
              <a:rPr lang="ru-RU" altLang="ru-RU" sz="2400" b="1" i="1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sym typeface="+mn-ea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проведения общественно полезных практик;</a:t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реализации образовательных проектов;</a:t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экскурсий, походов, соревнований, посещений театров, музеев.</a:t>
            </a:r>
            <a:r>
              <a:rPr kumimoji="0" lang="ru-RU" alt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5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895350"/>
            <a:ext cx="9966325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0" y="2363788"/>
            <a:ext cx="9966325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855" y="2951480"/>
            <a:ext cx="487363" cy="388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38" y="3702685"/>
            <a:ext cx="436562" cy="46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855" y="4732655"/>
            <a:ext cx="436245" cy="535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ru-RU" altLang="ru-RU" smtClean="0"/>
              <a:t>14</a:t>
            </a:fld>
            <a:endParaRPr lang="ru-RU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8915" y="6357938"/>
            <a:ext cx="11161239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9" y="-34230"/>
            <a:ext cx="12195175" cy="1143000"/>
          </a:xfrm>
        </p:spPr>
        <p:txBody>
          <a:bodyPr/>
          <a:lstStyle/>
          <a:p>
            <a:r>
              <a:rPr lang="ru-RU" sz="4800" b="1" i="1" dirty="0"/>
              <a:t>инновационные технические средства: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7546"/>
            <a:ext cx="12169352" cy="5311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Arial Narrow" panose="020B0606020202030204" pitchFamily="34" charset="0"/>
              </a:rPr>
              <a:t>мультимедийные </a:t>
            </a:r>
            <a:r>
              <a:rPr lang="ru-RU" sz="3600" dirty="0">
                <a:latin typeface="Arial Narrow" panose="020B0606020202030204" pitchFamily="34" charset="0"/>
              </a:rPr>
              <a:t>средства (программа </a:t>
            </a:r>
            <a:r>
              <a:rPr lang="ru-RU" sz="3600" dirty="0" err="1">
                <a:latin typeface="Arial Narrow" panose="020B0606020202030204" pitchFamily="34" charset="0"/>
              </a:rPr>
              <a:t>PowerPoint</a:t>
            </a:r>
            <a:r>
              <a:rPr lang="ru-RU" sz="3600" dirty="0">
                <a:latin typeface="Arial Narrow" panose="020B0606020202030204" pitchFamily="34" charset="0"/>
              </a:rPr>
              <a:t>);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Arial Narrow" panose="020B0606020202030204" pitchFamily="34" charset="0"/>
              </a:rPr>
              <a:t>графические </a:t>
            </a:r>
            <a:r>
              <a:rPr lang="ru-RU" sz="3600" dirty="0">
                <a:latin typeface="Arial Narrow" panose="020B0606020202030204" pitchFamily="34" charset="0"/>
              </a:rPr>
              <a:t>средства для альтернативной коммуникации (пиктограммы, </a:t>
            </a:r>
            <a:r>
              <a:rPr lang="ru-RU" sz="3600" dirty="0" err="1">
                <a:latin typeface="Arial Narrow" panose="020B0606020202030204" pitchFamily="34" charset="0"/>
              </a:rPr>
              <a:t>Blissсимволы</a:t>
            </a:r>
            <a:r>
              <a:rPr lang="ru-RU" sz="3600" dirty="0">
                <a:latin typeface="Arial Narrow" panose="020B0606020202030204" pitchFamily="34" charset="0"/>
              </a:rPr>
              <a:t>);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Arial Narrow" panose="020B0606020202030204" pitchFamily="34" charset="0"/>
              </a:rPr>
              <a:t>электронные </a:t>
            </a:r>
            <a:r>
              <a:rPr lang="ru-RU" sz="3600" dirty="0">
                <a:latin typeface="Arial Narrow" panose="020B0606020202030204" pitchFamily="34" charset="0"/>
              </a:rPr>
              <a:t>устройства для альтернативной коммуникации (коммуникаторы </a:t>
            </a:r>
            <a:r>
              <a:rPr lang="en-US" sz="3600" dirty="0">
                <a:latin typeface="Broadway" panose="04040905080B02020502" pitchFamily="82" charset="0"/>
              </a:rPr>
              <a:t>Language Master</a:t>
            </a:r>
            <a:r>
              <a:rPr lang="ru-RU" sz="3600" dirty="0">
                <a:latin typeface="Arial Narrow" panose="020B0606020202030204" pitchFamily="34" charset="0"/>
              </a:rPr>
              <a:t> «</a:t>
            </a:r>
            <a:r>
              <a:rPr lang="en-US" sz="3600" dirty="0">
                <a:latin typeface="Broadway" panose="04040905080B02020502" pitchFamily="82" charset="0"/>
              </a:rPr>
              <a:t>Big Mac</a:t>
            </a:r>
            <a:r>
              <a:rPr lang="ru-RU" sz="3600" dirty="0">
                <a:latin typeface="Arial Narrow" panose="020B0606020202030204" pitchFamily="34" charset="0"/>
              </a:rPr>
              <a:t>», «</a:t>
            </a:r>
            <a:r>
              <a:rPr lang="en-US" sz="3600" dirty="0">
                <a:latin typeface="Broadway" panose="04040905080B02020502" pitchFamily="82" charset="0"/>
              </a:rPr>
              <a:t>Step by step</a:t>
            </a:r>
            <a:r>
              <a:rPr lang="ru-RU" sz="3600" dirty="0">
                <a:latin typeface="Arial Narrow" panose="020B0606020202030204" pitchFamily="34" charset="0"/>
              </a:rPr>
              <a:t>», «</a:t>
            </a:r>
            <a:r>
              <a:rPr lang="en-US" sz="3600" dirty="0" err="1">
                <a:latin typeface="Broadway" panose="04040905080B02020502" pitchFamily="82" charset="0"/>
              </a:rPr>
              <a:t>GoTalk</a:t>
            </a:r>
            <a:r>
              <a:rPr lang="ru-RU" sz="3600" dirty="0">
                <a:latin typeface="Arial Narrow" panose="020B0606020202030204" pitchFamily="34" charset="0"/>
              </a:rPr>
              <a:t>», «</a:t>
            </a:r>
            <a:r>
              <a:rPr lang="en-US" sz="3600" dirty="0" err="1">
                <a:latin typeface="Broadway" panose="04040905080B02020502" pitchFamily="82" charset="0"/>
              </a:rPr>
              <a:t>MinTalker</a:t>
            </a:r>
            <a:r>
              <a:rPr lang="en-US" sz="3600" dirty="0">
                <a:latin typeface="Broadway" panose="04040905080B02020502" pitchFamily="82" charset="0"/>
              </a:rPr>
              <a:t> </a:t>
            </a:r>
            <a:r>
              <a:rPr lang="ru-RU" sz="3600" dirty="0">
                <a:latin typeface="Arial Narrow" panose="020B0606020202030204" pitchFamily="34" charset="0"/>
              </a:rPr>
              <a:t>и др.);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Arial Narrow" panose="020B0606020202030204" pitchFamily="34" charset="0"/>
              </a:rPr>
              <a:t>информационно-программное </a:t>
            </a:r>
            <a:r>
              <a:rPr lang="ru-RU" sz="3600" dirty="0">
                <a:latin typeface="Arial Narrow" panose="020B0606020202030204" pitchFamily="34" charset="0"/>
              </a:rPr>
              <a:t>обеспечение с использованием компьютерных программ («</a:t>
            </a:r>
            <a:r>
              <a:rPr lang="ru-RU" sz="3600" dirty="0" err="1">
                <a:latin typeface="Arial Narrow" panose="020B0606020202030204" pitchFamily="34" charset="0"/>
              </a:rPr>
              <a:t>Boardmaker</a:t>
            </a:r>
            <a:r>
              <a:rPr lang="ru-RU" sz="3600" dirty="0">
                <a:latin typeface="Arial Narrow" panose="020B0606020202030204" pitchFamily="34" charset="0"/>
              </a:rPr>
              <a:t>», «</a:t>
            </a:r>
            <a:r>
              <a:rPr lang="ru-RU" sz="3600" dirty="0" err="1">
                <a:latin typeface="Arial Narrow" panose="020B0606020202030204" pitchFamily="34" charset="0"/>
              </a:rPr>
              <a:t>Alladin</a:t>
            </a:r>
            <a:r>
              <a:rPr lang="ru-RU" sz="3600" dirty="0">
                <a:latin typeface="Arial Narrow" panose="020B0606020202030204" pitchFamily="34" charset="0"/>
              </a:rPr>
              <a:t>», «Общение» и др.), планшетный компьютер, общение в сети «Интернет».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15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0923" y="6357938"/>
            <a:ext cx="11017223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6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аблица 2"/>
          <p:cNvSpPr>
            <a:spLocks noGrp="1"/>
          </p:cNvSpPr>
          <p:nvPr>
            <p:ph type="title"/>
          </p:nvPr>
        </p:nvSpPr>
        <p:spPr>
          <a:xfrm>
            <a:off x="1457484" y="398780"/>
            <a:ext cx="9847421" cy="6939280"/>
          </a:xfrm>
        </p:spPr>
        <p:txBody>
          <a:bodyPr vert="horz" wrap="square" lIns="121944" tIns="60972" rIns="121944" bIns="60972" numCol="1" anchor="ctr" anchorCtr="0" compatLnSpc="1"/>
          <a:lstStyle/>
          <a:p>
            <a:pPr marL="0" marR="0" lvl="0" indent="0" algn="just" defTabSz="1219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</a:t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altLang="en-US" sz="2400" i="1" dirty="0">
                <a:sym typeface="+mn-ea"/>
              </a:rPr>
              <a:t> </a:t>
            </a:r>
            <a:br>
              <a:rPr lang="ru-RU" altLang="en-US" sz="2400" i="1" dirty="0">
                <a:sym typeface="+mn-ea"/>
              </a:rPr>
            </a:br>
            <a:r>
              <a:rPr lang="ru-RU" altLang="en-US" sz="2400" b="1" i="1" dirty="0">
                <a:sym typeface="+mn-ea"/>
              </a:rPr>
              <a:t>Перераспределение часов внеурочной деятельности по годам обучения в пределах одного уровня общего образования, а также их суммирование в течение учебного года</a:t>
            </a:r>
            <a:r>
              <a:rPr lang="ru-RU" altLang="en-US" sz="2400" i="1" dirty="0">
                <a:sym typeface="+mn-ea"/>
              </a:rPr>
              <a:t>.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Продолжительность перемены между урочной и внеурочной деятельностью должна составлять не менее 30 минут </a:t>
            </a:r>
            <a:r>
              <a:rPr kumimoji="0" lang="ru-RU" alt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altLang="ru-RU" sz="2400" b="1" i="1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sym typeface="+mn-ea"/>
              </a:rPr>
              <a:t>Направленность на социальную интеграцию</a:t>
            </a:r>
            <a: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5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895350"/>
            <a:ext cx="9966325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0" y="2363788"/>
            <a:ext cx="9966325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21" y="2871187"/>
            <a:ext cx="487363" cy="388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21" y="4146392"/>
            <a:ext cx="436562" cy="46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0" y="5411627"/>
            <a:ext cx="436245" cy="535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ru-RU" altLang="ru-RU" smtClean="0"/>
              <a:t>16</a:t>
            </a:fld>
            <a:endParaRPr lang="ru-RU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" y="6357938"/>
            <a:ext cx="11138146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2"/>
          <p:cNvSpPr/>
          <p:nvPr/>
        </p:nvSpPr>
        <p:spPr>
          <a:xfrm>
            <a:off x="2052638" y="-169862"/>
            <a:ext cx="8277225" cy="3959225"/>
          </a:xfrm>
          <a:prstGeom prst="rect">
            <a:avLst/>
          </a:prstGeom>
          <a:solidFill>
            <a:schemeClr val="bg1">
              <a:alpha val="43921"/>
            </a:schemeClr>
          </a:solidFill>
          <a:ln w="9525" cap="flat" cmpd="sng">
            <a:solidFill>
              <a:srgbClr val="CC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800040"/>
                </a:solidFill>
                <a:latin typeface="Arial" panose="020B0604020202020204" pitchFamily="34" charset="0"/>
              </a:rPr>
              <a:t>Общекультурное направление развитие личности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1507" name="Rectangle 30"/>
          <p:cNvSpPr/>
          <p:nvPr/>
        </p:nvSpPr>
        <p:spPr>
          <a:xfrm rot="-2448511" flipV="1">
            <a:off x="2744788" y="4922838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1508" name="Rectangle 31"/>
          <p:cNvSpPr/>
          <p:nvPr/>
        </p:nvSpPr>
        <p:spPr>
          <a:xfrm rot="-7848511" flipV="1">
            <a:off x="9145588" y="4921250"/>
            <a:ext cx="381000" cy="1144588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graphicFrame>
        <p:nvGraphicFramePr>
          <p:cNvPr id="21509" name="Таблица 21508"/>
          <p:cNvGraphicFramePr/>
          <p:nvPr>
            <p:extLst>
              <p:ext uri="{D42A27DB-BD31-4B8C-83A1-F6EECF244321}">
                <p14:modId xmlns:p14="http://schemas.microsoft.com/office/powerpoint/2010/main" val="470578771"/>
              </p:ext>
            </p:extLst>
          </p:nvPr>
        </p:nvGraphicFramePr>
        <p:xfrm>
          <a:off x="120650" y="536575"/>
          <a:ext cx="11880850" cy="6256198"/>
        </p:xfrm>
        <a:graphic>
          <a:graphicData uri="http://schemas.openxmlformats.org/drawingml/2006/table">
            <a:tbl>
              <a:tblPr/>
              <a:tblGrid>
                <a:gridCol w="230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569"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Виды и формы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внеурочной 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Содержание  и формы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Возможные названия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курсов внеурочной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3919"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Культурно-досуговая  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Художественное творчество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3" marR="6859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Изучение  культурных </a:t>
                      </a:r>
                      <a:r>
                        <a:rPr lang="ru-RU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традиций 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малой Родины. 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Реализация культурно-досуговых, художественных проектов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как способа презентации разнообразия культур малой Родины  (дни, недели, месячники культур, праздники культур и др.).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Музейная деятельность: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 экскурсии,   реализация культурно-досуговых, художественных проектов на базе музея,      подготовка   экспозиций музей и др.  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3" marR="6859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«Хабаровск Хабаровский край» культурный», 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«Живое краеведение»,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«Путешествуем по краю»,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«Ты, я, он, она – вместе дружная семья», 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«Юные музееведы», «Энциклопедия городов Дальнего Востока (Хабаровского края)»  и др.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3" marR="6859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en-US" altLang="ru-RU" smtClean="0"/>
              <a:t>17</a:t>
            </a:fld>
            <a:endParaRPr lang="en-US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0651" y="6357938"/>
            <a:ext cx="11089504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2"/>
          <p:cNvSpPr/>
          <p:nvPr/>
        </p:nvSpPr>
        <p:spPr>
          <a:xfrm>
            <a:off x="1060450" y="-423862"/>
            <a:ext cx="8275638" cy="4606925"/>
          </a:xfrm>
          <a:prstGeom prst="rect">
            <a:avLst/>
          </a:prstGeom>
          <a:solidFill>
            <a:schemeClr val="bg1">
              <a:alpha val="43921"/>
            </a:schemeClr>
          </a:solidFill>
          <a:ln w="9525" cap="flat" cmpd="sng">
            <a:solidFill>
              <a:srgbClr val="CC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800040"/>
                </a:solidFill>
                <a:latin typeface="Arial" panose="020B0604020202020204" pitchFamily="34" charset="0"/>
              </a:rPr>
              <a:t>Духовно-нравственное  (нравственное) направление развитие личности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3555" name="Rectangle 30"/>
          <p:cNvSpPr/>
          <p:nvPr/>
        </p:nvSpPr>
        <p:spPr>
          <a:xfrm rot="-2448511" flipV="1">
            <a:off x="2744788" y="4922838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3556" name="Rectangle 31"/>
          <p:cNvSpPr/>
          <p:nvPr/>
        </p:nvSpPr>
        <p:spPr>
          <a:xfrm rot="-7848511" flipV="1">
            <a:off x="9145588" y="4921250"/>
            <a:ext cx="381000" cy="1144588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graphicFrame>
        <p:nvGraphicFramePr>
          <p:cNvPr id="23557" name="Таблица 23556"/>
          <p:cNvGraphicFramePr/>
          <p:nvPr>
            <p:extLst>
              <p:ext uri="{D42A27DB-BD31-4B8C-83A1-F6EECF244321}">
                <p14:modId xmlns:p14="http://schemas.microsoft.com/office/powerpoint/2010/main" val="1028893904"/>
              </p:ext>
            </p:extLst>
          </p:nvPr>
        </p:nvGraphicFramePr>
        <p:xfrm>
          <a:off x="0" y="477466"/>
          <a:ext cx="11807825" cy="6385714"/>
        </p:xfrm>
        <a:graphic>
          <a:graphicData uri="http://schemas.openxmlformats.org/drawingml/2006/table">
            <a:tbl>
              <a:tblPr/>
              <a:tblGrid>
                <a:gridCol w="229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282"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Виды и формы 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внеурочной деятельности</a:t>
                      </a:r>
                      <a:endParaRPr lang="ru-RU" alt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0" marR="6859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Содержание  и формы 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деятельности</a:t>
                      </a:r>
                      <a:endParaRPr lang="ru-RU" alt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0" marR="6859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Возможные названия 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курсов внеурочной 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деятельности</a:t>
                      </a:r>
                      <a:endParaRPr lang="ru-RU" alt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0" marR="6859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5840"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Социальные практики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Культурно-досуговая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Художественное творчество 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7" marR="6858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Реализация </a:t>
                      </a:r>
                      <a:r>
                        <a:rPr sz="2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культурно-досуговых, художественных, социальных проб и   проектов, </a:t>
                      </a:r>
                      <a:r>
                        <a:rPr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 направленных на совершенствование   окружающей действительности как способа решения актуальных для малой Родины духовно-нравственных проблем в различных   </a:t>
                      </a:r>
                      <a:r>
                        <a:rPr sz="2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формах,  позволяющих     проявить реальную заботу, помощь, милосердие.</a:t>
                      </a:r>
                      <a:endParaRPr sz="2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Изучение истории семьи, совместная деятельность детей и взрослых</a:t>
                      </a:r>
                      <a:r>
                        <a:rPr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на благо малой   Родины. </a:t>
                      </a:r>
                      <a:r>
                        <a:rPr sz="2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endParaRPr sz="2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Художественное творчество, </a:t>
                      </a:r>
                      <a:r>
                        <a:rPr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отражающее   духовную красоту и уникальность  малой   Родины. </a:t>
                      </a:r>
                      <a:r>
                        <a:rPr sz="2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endParaRPr lang="ru-RU" altLang="en-US" sz="2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7" marR="6858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«Моя семья в истории Хабаровского края (Дальнего Востока»),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«Дальний Восток (Хабаровский край)   многонациональный» 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7" marR="6858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en-US" altLang="ru-RU" smtClean="0"/>
              <a:t>18</a:t>
            </a:fld>
            <a:endParaRPr lang="en-US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93675" y="6357938"/>
            <a:ext cx="11088487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2"/>
          <p:cNvSpPr/>
          <p:nvPr/>
        </p:nvSpPr>
        <p:spPr>
          <a:xfrm>
            <a:off x="120650" y="-169862"/>
            <a:ext cx="8275638" cy="4605337"/>
          </a:xfrm>
          <a:prstGeom prst="rect">
            <a:avLst/>
          </a:prstGeom>
          <a:solidFill>
            <a:schemeClr val="bg1">
              <a:alpha val="43921"/>
            </a:schemeClr>
          </a:solidFill>
          <a:ln w="9525" cap="flat" cmpd="sng">
            <a:solidFill>
              <a:srgbClr val="CC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800040"/>
                </a:solidFill>
                <a:latin typeface="Arial" panose="020B0604020202020204" pitchFamily="34" charset="0"/>
              </a:rPr>
              <a:t>Социальное направление развитие личности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0483" name="Rectangle 30"/>
          <p:cNvSpPr/>
          <p:nvPr/>
        </p:nvSpPr>
        <p:spPr>
          <a:xfrm rot="-2448511" flipV="1">
            <a:off x="2744788" y="4922838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0484" name="Rectangle 31"/>
          <p:cNvSpPr/>
          <p:nvPr/>
        </p:nvSpPr>
        <p:spPr>
          <a:xfrm rot="-7848511" flipV="1">
            <a:off x="9145588" y="4921250"/>
            <a:ext cx="381000" cy="1144588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graphicFrame>
        <p:nvGraphicFramePr>
          <p:cNvPr id="20485" name="Таблица 20484"/>
          <p:cNvGraphicFramePr/>
          <p:nvPr>
            <p:extLst>
              <p:ext uri="{D42A27DB-BD31-4B8C-83A1-F6EECF244321}">
                <p14:modId xmlns:p14="http://schemas.microsoft.com/office/powerpoint/2010/main" val="4279847281"/>
              </p:ext>
            </p:extLst>
          </p:nvPr>
        </p:nvGraphicFramePr>
        <p:xfrm>
          <a:off x="265113" y="620713"/>
          <a:ext cx="11930063" cy="6175629"/>
        </p:xfrm>
        <a:graphic>
          <a:graphicData uri="http://schemas.openxmlformats.org/drawingml/2006/table">
            <a:tbl>
              <a:tblPr/>
              <a:tblGrid>
                <a:gridCol w="301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Виды и формы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внеурочной 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7" marR="6859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Содержание  и формы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7" marR="6859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Возможные названия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курсов внеурочной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7" marR="68597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350"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solidFill>
                            <a:srgbClr val="800040"/>
                          </a:solidFill>
                          <a:latin typeface="Calibri" panose="020F0502020204030204" pitchFamily="34" charset="0"/>
                        </a:rPr>
                        <a:t>Социально-значимая деятельность</a:t>
                      </a:r>
                    </a:p>
                    <a:p>
                      <a:pPr lvl="0" eaLnBrk="1" hangingPunct="1"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Социальные практики: Волонтерство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Социальное проектирование 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2" marR="91462" marT="45743" marB="4574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Реализация </a:t>
                      </a:r>
                      <a:r>
                        <a:rPr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социальных проб и проектов,   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направленных на совершенствование  окружающей действительности как способа решения актуальных для малой Родины проблем (экономических, социальных и др.);  </a:t>
                      </a:r>
                      <a:r>
                        <a:rPr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поиск,  охрана и восстановление памятников  истории и культуры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и др. 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2" marR="91462" marT="45743" marB="4574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«Я-волонтер»,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«Юный следопыт»,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«Я-гражданин»  и др. 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2" marR="91462" marT="45743" marB="4574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en-US" altLang="ru-RU" smtClean="0"/>
              <a:t>19</a:t>
            </a:fld>
            <a:endParaRPr lang="en-US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-1" y="6357938"/>
            <a:ext cx="11210155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 descr="img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" y="-33655"/>
            <a:ext cx="12255500" cy="677291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0963" y="6357938"/>
            <a:ext cx="10585176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2"/>
          <p:cNvSpPr/>
          <p:nvPr/>
        </p:nvSpPr>
        <p:spPr>
          <a:xfrm>
            <a:off x="193675" y="117427"/>
            <a:ext cx="8275637" cy="3816424"/>
          </a:xfrm>
          <a:prstGeom prst="rect">
            <a:avLst/>
          </a:prstGeom>
          <a:solidFill>
            <a:schemeClr val="bg1">
              <a:alpha val="43921"/>
            </a:schemeClr>
          </a:solidFill>
          <a:ln w="9525" cap="flat" cmpd="sng">
            <a:solidFill>
              <a:srgbClr val="CC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3200" dirty="0" smtClean="0">
                <a:solidFill>
                  <a:srgbClr val="800040"/>
                </a:solidFill>
                <a:latin typeface="Arial" panose="020B0604020202020204" pitchFamily="34" charset="0"/>
              </a:rPr>
              <a:t>Спортивно-оздоровительное </a:t>
            </a:r>
            <a:r>
              <a:rPr lang="ru-RU" altLang="ru-RU" sz="3200" dirty="0">
                <a:solidFill>
                  <a:srgbClr val="800040"/>
                </a:solidFill>
                <a:latin typeface="Arial" panose="020B0604020202020204" pitchFamily="34" charset="0"/>
              </a:rPr>
              <a:t>направление развитие </a:t>
            </a:r>
            <a:r>
              <a:rPr lang="ru-RU" altLang="ru-RU" sz="3200" dirty="0" smtClean="0">
                <a:solidFill>
                  <a:srgbClr val="800040"/>
                </a:solidFill>
                <a:latin typeface="Arial" panose="020B0604020202020204" pitchFamily="34" charset="0"/>
              </a:rPr>
              <a:t>личности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4579" name="Rectangle 30"/>
          <p:cNvSpPr/>
          <p:nvPr/>
        </p:nvSpPr>
        <p:spPr>
          <a:xfrm rot="-2448511" flipV="1">
            <a:off x="2744788" y="4922838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4580" name="Rectangle 31"/>
          <p:cNvSpPr/>
          <p:nvPr/>
        </p:nvSpPr>
        <p:spPr>
          <a:xfrm rot="-7848511" flipV="1">
            <a:off x="9145588" y="4921250"/>
            <a:ext cx="381000" cy="1144588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graphicFrame>
        <p:nvGraphicFramePr>
          <p:cNvPr id="24581" name="Таблица 24580"/>
          <p:cNvGraphicFramePr/>
          <p:nvPr>
            <p:extLst>
              <p:ext uri="{D42A27DB-BD31-4B8C-83A1-F6EECF244321}">
                <p14:modId xmlns:p14="http://schemas.microsoft.com/office/powerpoint/2010/main" val="2239867212"/>
              </p:ext>
            </p:extLst>
          </p:nvPr>
        </p:nvGraphicFramePr>
        <p:xfrm>
          <a:off x="193675" y="836613"/>
          <a:ext cx="11880850" cy="6081660"/>
        </p:xfrm>
        <a:graphic>
          <a:graphicData uri="http://schemas.openxmlformats.org/drawingml/2006/table">
            <a:tbl>
              <a:tblPr/>
              <a:tblGrid>
                <a:gridCol w="2663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8176"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Виды и формы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внеурочной 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Содержание  и формы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Возможные названия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курсов внеурочной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6" marR="68596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381"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Туристско-краеведческая  </a:t>
                      </a:r>
                      <a:endParaRPr sz="3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Спортивно-оздоровительная деятельность </a:t>
                      </a:r>
                      <a:endParaRPr lang="ru-RU" altLang="en-US" sz="3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3" marR="6859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3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Спортивно-оздоровительные проекты</a:t>
                      </a:r>
                      <a:r>
                        <a:rPr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связанные с   национальными видами спорта.  </a:t>
                      </a:r>
                      <a:endParaRPr sz="3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endParaRPr sz="3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endParaRPr lang="ru-RU" altLang="en-US" sz="3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3" marR="6859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«Туристической тропой»,</a:t>
                      </a:r>
                      <a:endParaRPr sz="3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«Подвижные игры народов Дальнего Востока».</a:t>
                      </a:r>
                      <a:endParaRPr sz="3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altLang="en-US" sz="3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3" marR="6859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en-US" altLang="ru-RU" smtClean="0"/>
              <a:t>20</a:t>
            </a:fld>
            <a:endParaRPr lang="en-US" alt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-71734" y="6540500"/>
            <a:ext cx="1214625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2"/>
          <p:cNvSpPr/>
          <p:nvPr/>
        </p:nvSpPr>
        <p:spPr>
          <a:xfrm>
            <a:off x="1060449" y="1053530"/>
            <a:ext cx="9861673" cy="1872208"/>
          </a:xfrm>
          <a:prstGeom prst="rect">
            <a:avLst/>
          </a:prstGeom>
          <a:solidFill>
            <a:schemeClr val="bg1">
              <a:alpha val="43921"/>
            </a:schemeClr>
          </a:solidFill>
          <a:ln w="9525" cap="flat" cmpd="sng">
            <a:solidFill>
              <a:srgbClr val="CC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800040"/>
                </a:solidFill>
                <a:latin typeface="Arial" panose="020B0604020202020204" pitchFamily="34" charset="0"/>
              </a:rPr>
              <a:t>Познавательное </a:t>
            </a:r>
            <a:r>
              <a:rPr lang="ru-RU" altLang="ru-RU" sz="2400" dirty="0">
                <a:solidFill>
                  <a:srgbClr val="800040"/>
                </a:solidFill>
                <a:latin typeface="Arial" panose="020B0604020202020204" pitchFamily="34" charset="0"/>
              </a:rPr>
              <a:t>направление развитие </a:t>
            </a:r>
            <a:r>
              <a:rPr lang="ru-RU" altLang="ru-RU" sz="2400" dirty="0" smtClean="0">
                <a:solidFill>
                  <a:srgbClr val="800040"/>
                </a:solidFill>
                <a:latin typeface="Arial" panose="020B0604020202020204" pitchFamily="34" charset="0"/>
              </a:rPr>
              <a:t>личности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2531" name="Rectangle 30"/>
          <p:cNvSpPr/>
          <p:nvPr/>
        </p:nvSpPr>
        <p:spPr>
          <a:xfrm rot="-2448511" flipV="1">
            <a:off x="2744788" y="4922838"/>
            <a:ext cx="381000" cy="1143000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2532" name="Rectangle 31"/>
          <p:cNvSpPr/>
          <p:nvPr/>
        </p:nvSpPr>
        <p:spPr>
          <a:xfrm rot="-7848511" flipV="1">
            <a:off x="9145588" y="4921250"/>
            <a:ext cx="381000" cy="1144588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</a:ln>
        </p:spPr>
        <p:txBody>
          <a:bodyPr wrap="none" anchor="ctr"/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graphicFrame>
        <p:nvGraphicFramePr>
          <p:cNvPr id="22533" name="Таблица 22532"/>
          <p:cNvGraphicFramePr/>
          <p:nvPr>
            <p:extLst>
              <p:ext uri="{D42A27DB-BD31-4B8C-83A1-F6EECF244321}">
                <p14:modId xmlns:p14="http://schemas.microsoft.com/office/powerpoint/2010/main" val="3426249525"/>
              </p:ext>
            </p:extLst>
          </p:nvPr>
        </p:nvGraphicFramePr>
        <p:xfrm>
          <a:off x="120923" y="620714"/>
          <a:ext cx="11953327" cy="6190262"/>
        </p:xfrm>
        <a:graphic>
          <a:graphicData uri="http://schemas.openxmlformats.org/drawingml/2006/table">
            <a:tbl>
              <a:tblPr/>
              <a:tblGrid>
                <a:gridCol w="2323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2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496"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Виды и формы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внеурочной 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5" marR="68595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Содержание  и формы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5" marR="68595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Возможные названия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курсов внеурочной 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деятельности</a:t>
                      </a:r>
                      <a:endParaRPr lang="ru-RU" alt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5" marR="68595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854"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Познавательная 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Проектн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ая 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Изучение особенностей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природы,  культуры, истории и др. малой Родины в процессе </a:t>
                      </a:r>
                      <a:r>
                        <a:rPr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образовательных  экспедиций, проектов и т.п.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609600" lvl="1" indent="-1524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1219200" lvl="2" indent="-3048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828800" lvl="3" indent="-4572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2438400" lvl="4" indent="-609600" algn="l" defTabSz="1219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«Юный натуралист»,  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«Школа 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эколога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др.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en-US" altLang="ru-RU" smtClean="0"/>
              <a:t>21</a:t>
            </a:fld>
            <a:endParaRPr lang="en-US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8915" y="6357938"/>
            <a:ext cx="11161240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38" y="184150"/>
            <a:ext cx="10371138" cy="1146175"/>
          </a:xfrm>
        </p:spPr>
        <p:txBody>
          <a:bodyPr vert="horz" wrap="square" lIns="121944" tIns="60972" rIns="121944" bIns="60972" numCol="1" anchor="ctr" anchorCtr="0" compatLnSpc="1">
            <a:normAutofit fontScale="90000"/>
          </a:bodyPr>
          <a:lstStyle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en-US" sz="59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План внеурочной деятельности</a:t>
            </a:r>
            <a:r>
              <a:rPr kumimoji="0" lang="ru-RU" altLang="en-US" sz="5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/>
            </a:r>
            <a:br>
              <a:rPr kumimoji="0" lang="ru-RU" altLang="en-US" sz="5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</a:br>
            <a:endParaRPr kumimoji="0" lang="ru-RU" altLang="en-US" sz="5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7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152650" y="1825625"/>
            <a:ext cx="3887788" cy="3584575"/>
          </a:xfrm>
        </p:spPr>
        <p:txBody>
          <a:bodyPr vert="horz" wrap="square" lIns="121944" tIns="60972" rIns="121944" bIns="60972" anchor="t"/>
          <a:lstStyle/>
          <a:p>
            <a:pPr algn="just" defTabSz="1219200"/>
            <a:endParaRPr lang="ru-RU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6628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154738" y="1825625"/>
            <a:ext cx="3887787" cy="2187575"/>
          </a:xfrm>
        </p:spPr>
        <p:txBody>
          <a:bodyPr vert="horz" wrap="square" lIns="121944" tIns="60972" rIns="121944" bIns="60972" anchor="t"/>
          <a:lstStyle/>
          <a:p>
            <a:pPr algn="just" defTabSz="1219200"/>
            <a:endParaRPr lang="ru-RU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854700" y="846138"/>
            <a:ext cx="485775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261100" y="1825625"/>
            <a:ext cx="3629025" cy="236696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Рабочие программы  курсов внеурочной деятельности по направлениям развития личности</a:t>
            </a:r>
            <a:endParaRPr kumimoji="0" lang="ru-RU" altLang="en-US" sz="2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2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261100" y="4191000"/>
            <a:ext cx="3629025" cy="1752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воспитательных мероприятий (школа, классы)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154113" y="1825625"/>
            <a:ext cx="4179888" cy="36512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Программы  деятельности ученических   разновозрастных объединений по интересам, клубов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22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0923" y="6357938"/>
            <a:ext cx="11017224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261938"/>
            <a:ext cx="10580688" cy="1390650"/>
          </a:xfrm>
        </p:spPr>
        <p:txBody>
          <a:bodyPr vert="horz" wrap="square" lIns="121944" tIns="60972" rIns="121944" bIns="60972" numCol="1" anchor="ctr" anchorCtr="0" compatLnSpc="1"/>
          <a:lstStyle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en-US" sz="59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План внеурочной </a:t>
            </a:r>
            <a:r>
              <a:rPr kumimoji="0" lang="ru-RU" altLang="en-US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деятельности</a:t>
            </a:r>
            <a:endParaRPr kumimoji="0" lang="ru-RU" altLang="en-US" sz="59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7651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93675" y="1989138"/>
            <a:ext cx="10580688" cy="5497512"/>
          </a:xfrm>
        </p:spPr>
        <p:txBody>
          <a:bodyPr vert="horz" wrap="square" lIns="121944" tIns="60972" rIns="121944" bIns="60972" anchor="t"/>
          <a:lstStyle/>
          <a:p>
            <a:r>
              <a:rPr lang="ru-RU" altLang="en-US" dirty="0"/>
              <a:t> </a:t>
            </a:r>
            <a:r>
              <a:rPr lang="ru-RU" altLang="en-US" sz="3200" dirty="0"/>
              <a:t>Часть организационного раздела АООП</a:t>
            </a:r>
          </a:p>
          <a:p>
            <a:r>
              <a:rPr lang="ru-RU" altLang="en-US" sz="3200" dirty="0"/>
              <a:t>  Основной механизм реализации  АООП</a:t>
            </a:r>
          </a:p>
          <a:p>
            <a:r>
              <a:rPr lang="ru-RU" altLang="en-US" sz="3200" dirty="0"/>
              <a:t>  Описание целостной системы функционирования образовательной организации в сфере внеурочной деятельности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23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-1" y="6357938"/>
            <a:ext cx="11210155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24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526" t="3876" r="29891" b="2139"/>
          <a:stretch/>
        </p:blipFill>
        <p:spPr>
          <a:xfrm>
            <a:off x="1" y="70283"/>
            <a:ext cx="6025578" cy="67893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860" t="1922" r="27860"/>
          <a:stretch/>
        </p:blipFill>
        <p:spPr>
          <a:xfrm>
            <a:off x="6025579" y="45417"/>
            <a:ext cx="5994486" cy="6814171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" y="6357938"/>
            <a:ext cx="12020064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3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3" y="305110"/>
            <a:ext cx="11930063" cy="172355"/>
          </a:xfrm>
        </p:spPr>
        <p:txBody>
          <a:bodyPr vert="horz" wrap="square" lIns="121944" tIns="60972" rIns="121944" bIns="60972" numCol="1" anchor="ctr" anchorCtr="0" compatLnSpc="1">
            <a:noAutofit/>
          </a:bodyPr>
          <a:lstStyle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внеурочной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 для обучающихся …. класса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815865"/>
              </p:ext>
            </p:extLst>
          </p:nvPr>
        </p:nvGraphicFramePr>
        <p:xfrm>
          <a:off x="0" y="549474"/>
          <a:ext cx="12074247" cy="630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6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6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6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6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99977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Дух.-нрав.</a:t>
                      </a:r>
                      <a:endParaRPr lang="ru-RU" sz="2400" dirty="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err="1" smtClean="0"/>
                        <a:t>Общекульт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Социал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err="1" smtClean="0">
                          <a:sym typeface="+mn-ea"/>
                        </a:rPr>
                        <a:t>Сп</a:t>
                      </a:r>
                      <a:r>
                        <a:rPr lang="ru-RU" sz="2400" dirty="0" smtClean="0">
                          <a:sym typeface="+mn-ea"/>
                        </a:rPr>
                        <a:t>.-</a:t>
                      </a:r>
                      <a:r>
                        <a:rPr lang="ru-RU" sz="2400" dirty="0" err="1" smtClean="0">
                          <a:sym typeface="+mn-ea"/>
                        </a:rPr>
                        <a:t>озд</a:t>
                      </a:r>
                      <a:r>
                        <a:rPr lang="ru-RU" sz="2400" dirty="0" smtClean="0">
                          <a:sym typeface="+mn-ea"/>
                        </a:rPr>
                        <a:t>.</a:t>
                      </a:r>
                      <a:endParaRPr lang="ru-RU" sz="2400" dirty="0">
                        <a:sym typeface="+mn-ea"/>
                      </a:endParaRPr>
                    </a:p>
                    <a:p>
                      <a:endParaRPr lang="ru-RU" sz="2400" dirty="0">
                        <a:sym typeface="+mn-ea"/>
                      </a:endParaRPr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/>
                        <a:t>Познавательное</a:t>
                      </a:r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4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План </a:t>
                      </a:r>
                      <a:r>
                        <a:rPr lang="ru-RU" sz="2400" dirty="0" err="1" smtClean="0"/>
                        <a:t>общешкол</a:t>
                      </a:r>
                      <a:r>
                        <a:rPr lang="ru-RU" sz="2400" dirty="0" smtClean="0"/>
                        <a:t>. мероприятий</a:t>
                      </a:r>
                      <a:endParaRPr lang="ru-RU" sz="2400" dirty="0"/>
                    </a:p>
                  </a:txBody>
                  <a:tcPr marL="91460" marR="91460" marT="45733" marB="45733"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44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Кол. час.</a:t>
                      </a:r>
                      <a:endParaRPr lang="ru-RU" sz="2400" dirty="0"/>
                    </a:p>
                  </a:txBody>
                  <a:tcPr marL="91460" marR="91460" marT="45733" marB="45733"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4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План </a:t>
                      </a:r>
                      <a:r>
                        <a:rPr lang="ru-RU" sz="2400" dirty="0" err="1" smtClean="0"/>
                        <a:t>кл</a:t>
                      </a:r>
                      <a:r>
                        <a:rPr lang="ru-RU" sz="2400" dirty="0" smtClean="0"/>
                        <a:t>. рук.</a:t>
                      </a:r>
                      <a:endParaRPr lang="ru-RU" sz="2400" dirty="0"/>
                    </a:p>
                  </a:txBody>
                  <a:tcPr marL="91460" marR="91460" marT="45733" marB="45733"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5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Кол. час.</a:t>
                      </a:r>
                      <a:endParaRPr lang="ru-RU" sz="2400" dirty="0"/>
                    </a:p>
                  </a:txBody>
                  <a:tcPr marL="91460" marR="91460" marT="45733" marB="45733"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4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ym typeface="+mn-ea"/>
                        </a:rPr>
                        <a:t>Курсы ВД</a:t>
                      </a:r>
                    </a:p>
                  </a:txBody>
                  <a:tcPr marL="91460" marR="91460" marT="45733" marB="45733"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3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Кол. час.</a:t>
                      </a:r>
                      <a:endParaRPr lang="ru-RU" sz="2400" dirty="0"/>
                    </a:p>
                  </a:txBody>
                  <a:tcPr marL="91460" marR="91460" marT="45733" marB="45733"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5511">
                <a:tc>
                  <a:txBody>
                    <a:bodyPr/>
                    <a:lstStyle/>
                    <a:p>
                      <a:r>
                        <a:rPr lang="ru-RU" sz="2400" dirty="0">
                          <a:sym typeface="+mn-ea"/>
                        </a:rPr>
                        <a:t>Коррекционно-развивающая </a:t>
                      </a:r>
                      <a:r>
                        <a:rPr lang="ru-RU" sz="2400" dirty="0" smtClean="0">
                          <a:sym typeface="+mn-ea"/>
                        </a:rPr>
                        <a:t>работа</a:t>
                      </a:r>
                      <a:endParaRPr lang="ru-RU" sz="2400" dirty="0">
                        <a:sym typeface="+mn-ea"/>
                      </a:endParaRPr>
                    </a:p>
                  </a:txBody>
                  <a:tcPr marL="91460" marR="91460" marT="45733" marB="45733"/>
                </a:tc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Кол. час.</a:t>
                      </a:r>
                      <a:endParaRPr lang="ru-RU" sz="2400" dirty="0"/>
                    </a:p>
                  </a:txBody>
                  <a:tcPr marL="91460" marR="91460" marT="45733" marB="45733"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60" marR="91460" marT="45733" marB="457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25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1" y="6357938"/>
            <a:ext cx="12074247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53" t="22914" r="12079" b="15672"/>
          <a:stretch/>
        </p:blipFill>
        <p:spPr>
          <a:xfrm>
            <a:off x="-85007" y="-11658"/>
            <a:ext cx="12365188" cy="68712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26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915" y="6357938"/>
            <a:ext cx="12146259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35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27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603" y="-106822"/>
            <a:ext cx="5760640" cy="696640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18" y="561"/>
            <a:ext cx="5983492" cy="6905579"/>
          </a:xfrm>
          <a:prstGeom prst="rect">
            <a:avLst/>
          </a:prstGeom>
        </p:spPr>
      </p:pic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915" y="6357938"/>
            <a:ext cx="12146259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605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28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-98598"/>
            <a:ext cx="5686202" cy="6971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597" y="189434"/>
            <a:ext cx="248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класс 19/20 год </a:t>
            </a:r>
            <a:endParaRPr lang="ru-RU" dirty="0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915" y="6357938"/>
            <a:ext cx="12146259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69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29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2"/>
          <p:cNvSpPr txBox="1">
            <a:spLocks/>
          </p:cNvSpPr>
          <p:nvPr/>
        </p:nvSpPr>
        <p:spPr>
          <a:xfrm>
            <a:off x="48915" y="6357938"/>
            <a:ext cx="12146259" cy="365125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defPPr>
              <a:defRPr lang="ru-RU"/>
            </a:defPPr>
            <a:lvl1pPr marL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lvl="1" indent="-15240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9200" lvl="2" indent="-30480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8800" lvl="3" indent="-45720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8400" lvl="4" indent="-60960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-60960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-60960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-60960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-60960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/>
              <a:t>Краевое государственное казенное образовательное учреждение, реализующее адаптированные основные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6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52413" y="3646488"/>
            <a:ext cx="11520487" cy="1144587"/>
          </a:xfrm>
        </p:spPr>
        <p:txBody>
          <a:bodyPr vert="horz" wrap="square" lIns="121944" tIns="60972" rIns="121944" bIns="60972" anchor="ctr"/>
          <a:lstStyle/>
          <a:p>
            <a:pPr algn="l" eaLnBrk="1" hangingPunct="1"/>
            <a:r>
              <a:rPr lang="ru-RU" altLang="ru-RU" sz="2800" dirty="0">
                <a:solidFill>
                  <a:srgbClr val="002060"/>
                </a:solidFill>
              </a:rPr>
              <a:t/>
            </a:r>
            <a:br>
              <a:rPr lang="ru-RU" altLang="ru-RU" sz="2800" dirty="0">
                <a:solidFill>
                  <a:srgbClr val="002060"/>
                </a:solidFill>
              </a:rPr>
            </a:br>
            <a: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  <a:t>ФГОС НОО для ОВЗ и ФГОС О у/о </a:t>
            </a:r>
            <a:r>
              <a:rPr lang="ru-RU" altLang="ru-RU" sz="2800" b="1" dirty="0">
                <a:latin typeface="Garamond" panose="02020404030301010803" pitchFamily="18" charset="0"/>
              </a:rPr>
              <a:t/>
            </a:r>
            <a:br>
              <a:rPr lang="ru-RU" altLang="ru-RU" sz="2800" b="1" dirty="0">
                <a:latin typeface="Garamond" panose="02020404030301010803" pitchFamily="18" charset="0"/>
              </a:rPr>
            </a:br>
            <a: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  <a:t>Концепция духовно-нравственного развития и воспитания </a:t>
            </a:r>
            <a:b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</a:br>
            <a: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  <a:t>гражданина РФ</a:t>
            </a:r>
            <a:b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</a:br>
            <a: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  <a:t/>
            </a:r>
            <a:b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</a:br>
            <a: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  <a:t>Стратегия развития воспитания в РФ до 2025 года</a:t>
            </a:r>
            <a:b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</a:br>
            <a: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  <a:t/>
            </a:r>
            <a:b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</a:br>
            <a:r>
              <a:rPr lang="ru-RU" altLang="ru-RU" sz="2800" b="1" dirty="0">
                <a:latin typeface="Garamond" panose="02020404030301010803" pitchFamily="18" charset="0"/>
              </a:rPr>
              <a:t> Письмо&gt; Минобрнауки России от 18.08.2017 N 09-1672 </a:t>
            </a:r>
            <a:br>
              <a:rPr lang="ru-RU" altLang="ru-RU" sz="2800" b="1" dirty="0">
                <a:latin typeface="Garamond" panose="02020404030301010803" pitchFamily="18" charset="0"/>
              </a:rPr>
            </a:br>
            <a:r>
              <a:rPr lang="ru-RU" altLang="ru-RU" sz="2800" b="1" dirty="0">
                <a:latin typeface="Garamond" panose="02020404030301010803" pitchFamily="18" charset="0"/>
              </a:rPr>
              <a:t>&lt;О направлении Методических рекомендаций по уточнению </a:t>
            </a:r>
            <a:br>
              <a:rPr lang="ru-RU" altLang="ru-RU" sz="2800" b="1" dirty="0">
                <a:latin typeface="Garamond" panose="02020404030301010803" pitchFamily="18" charset="0"/>
              </a:rPr>
            </a:br>
            <a:r>
              <a:rPr lang="ru-RU" altLang="ru-RU" sz="2800" b="1" dirty="0">
                <a:latin typeface="Garamond" panose="02020404030301010803" pitchFamily="18" charset="0"/>
              </a:rPr>
              <a:t>понятия и содержания внеурочной деятельности в рамках реализации </a:t>
            </a:r>
            <a:br>
              <a:rPr lang="ru-RU" altLang="ru-RU" sz="2800" b="1" dirty="0">
                <a:latin typeface="Garamond" panose="02020404030301010803" pitchFamily="18" charset="0"/>
              </a:rPr>
            </a:br>
            <a:r>
              <a:rPr lang="ru-RU" altLang="ru-RU" sz="2800" b="1" dirty="0">
                <a:latin typeface="Garamond" panose="02020404030301010803" pitchFamily="18" charset="0"/>
              </a:rPr>
              <a:t>основных общеобразовательных программ, в том числе в части</a:t>
            </a:r>
            <a:br>
              <a:rPr lang="ru-RU" altLang="ru-RU" sz="2800" b="1" dirty="0">
                <a:latin typeface="Garamond" panose="02020404030301010803" pitchFamily="18" charset="0"/>
              </a:rPr>
            </a:br>
            <a:r>
              <a:rPr lang="ru-RU" altLang="ru-RU" sz="2800" b="1" dirty="0">
                <a:latin typeface="Garamond" panose="02020404030301010803" pitchFamily="18" charset="0"/>
              </a:rPr>
              <a:t> проектной деятельности </a:t>
            </a:r>
            <a:br>
              <a:rPr lang="ru-RU" altLang="ru-RU" sz="2800" b="1" dirty="0">
                <a:latin typeface="Garamond" panose="02020404030301010803" pitchFamily="18" charset="0"/>
              </a:rPr>
            </a:br>
            <a:r>
              <a:rPr lang="ru-RU" altLang="ru-RU" sz="2800" b="1" dirty="0">
                <a:latin typeface="Garamond" panose="02020404030301010803" pitchFamily="18" charset="0"/>
              </a:rPr>
              <a:t/>
            </a:r>
            <a:br>
              <a:rPr lang="ru-RU" altLang="ru-RU" sz="2800" b="1" dirty="0">
                <a:latin typeface="Garamond" panose="02020404030301010803" pitchFamily="18" charset="0"/>
              </a:rPr>
            </a:br>
            <a: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  <a:t/>
            </a:r>
            <a:br>
              <a:rPr lang="ru-RU" altLang="ru-RU" sz="2800" b="1" dirty="0">
                <a:latin typeface="Garamond" panose="02020404030301010803" pitchFamily="18" charset="0"/>
                <a:ea typeface="Aharoni" panose="02010803020104030203" pitchFamily="2" charset="-79"/>
              </a:rPr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b="1" dirty="0"/>
              <a:t/>
            </a:r>
            <a:br>
              <a:rPr lang="ru-RU" altLang="ru-RU" sz="2800" b="1" dirty="0"/>
            </a:br>
            <a:endParaRPr lang="ru-RU" altLang="ru-RU" sz="2800" dirty="0"/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138" y="1485900"/>
            <a:ext cx="2090737" cy="141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en-US" altLang="ru-RU" smtClean="0"/>
              <a:t>3</a:t>
            </a:fld>
            <a:endParaRPr lang="en-US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0923" y="6357938"/>
            <a:ext cx="11233247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523875"/>
            <a:ext cx="12195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240338"/>
            <a:ext cx="12195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2" descr="D:\Элементы_конференция\Левый_верхний_уго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0"/>
            <a:ext cx="359727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3" descr="D:\Элементы_конференция\Правый_нижний_уго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838" y="6003925"/>
            <a:ext cx="1938337" cy="85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4" descr="D:\Элементы_конференция\Правый_верхний_угол.png"/>
          <p:cNvPicPr>
            <a:picLocks noChangeAspect="1"/>
          </p:cNvPicPr>
          <p:nvPr/>
        </p:nvPicPr>
        <p:blipFill>
          <a:blip r:embed="rId4"/>
          <a:srcRect b="75658"/>
          <a:stretch>
            <a:fillRect/>
          </a:stretch>
        </p:blipFill>
        <p:spPr>
          <a:xfrm>
            <a:off x="10428288" y="0"/>
            <a:ext cx="1766887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5588" y="90488"/>
            <a:ext cx="12250738" cy="47078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		  </a:t>
            </a:r>
          </a:p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Внеурочная деятельность – </a:t>
            </a:r>
            <a:b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образовательная деятельность, осуществляемая </a:t>
            </a:r>
            <a:b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формах, отличных от классно-урочной, </a:t>
            </a:r>
            <a:b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 направленная на достижение планируемых результатов</a:t>
            </a:r>
            <a:b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освоения адаптированой основной образовательной программы</a:t>
            </a:r>
            <a:b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ФГОС НОО для ОВЗ и ФГОС О у/о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4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875" y="6357938"/>
            <a:ext cx="11194280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5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4761" b="12562"/>
          <a:stretch/>
        </p:blipFill>
        <p:spPr>
          <a:xfrm>
            <a:off x="-1823293" y="0"/>
            <a:ext cx="16002000" cy="6742163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-1" y="6357938"/>
            <a:ext cx="11858227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244" y="0"/>
            <a:ext cx="12296419" cy="67848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" y="6357938"/>
            <a:ext cx="11066139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7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523875"/>
            <a:ext cx="12195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240338"/>
            <a:ext cx="12195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2" descr="D:\Элементы_конференция\Левый_верхний_уго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0"/>
            <a:ext cx="359727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3" descr="D:\Элементы_конференция\Правый_нижний_уго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838" y="6003925"/>
            <a:ext cx="1938337" cy="85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4" descr="D:\Элементы_конференция\Правый_верхний_угол.png"/>
          <p:cNvPicPr>
            <a:picLocks noChangeAspect="1"/>
          </p:cNvPicPr>
          <p:nvPr/>
        </p:nvPicPr>
        <p:blipFill>
          <a:blip r:embed="rId4"/>
          <a:srcRect b="75658"/>
          <a:stretch>
            <a:fillRect/>
          </a:stretch>
        </p:blipFill>
        <p:spPr>
          <a:xfrm>
            <a:off x="10428288" y="0"/>
            <a:ext cx="1766887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81013" y="566738"/>
            <a:ext cx="10801350" cy="56311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000" b="0" i="1" u="none" strike="noStrike" kern="0" cap="none" spc="0" normalizeH="0" baseline="0" noProof="0" dirty="0">
                <a:ln>
                  <a:noFill/>
                </a:ln>
                <a:solidFill>
                  <a:srgbClr val="CACAFF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Внеурочная деятельность организуется по направлениям развития личности: </a:t>
            </a:r>
            <a:r>
              <a:rPr kumimoji="0" lang="ru-RU" alt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ru-RU" alt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alt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ru-RU" alt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8A8AB9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общекультурное</a:t>
            </a:r>
            <a:b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8A8AB9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8A8AB9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 нравственное (нравственное)</a:t>
            </a:r>
            <a:b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8A8AB9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8A8AB9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социальное (социально-эмоциональное)</a:t>
            </a:r>
            <a:b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8A8AB9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8A8AB9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спортивно-оздоровительное</a:t>
            </a:r>
            <a:r>
              <a:rPr kumimoji="0" lang="ru-RU" alt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ru-RU" alt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alt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познавательное и творческое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7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2931" y="6357938"/>
            <a:ext cx="10729192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523875"/>
            <a:ext cx="12195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240338"/>
            <a:ext cx="12195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2" descr="D:\Элементы_конференция\Левый_верхний_уго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0"/>
            <a:ext cx="359727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3" descr="D:\Элементы_конференция\Правый_нижний_уго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838" y="6003925"/>
            <a:ext cx="1938337" cy="85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4" descr="D:\Элементы_конференция\Правый_верхний_угол.png"/>
          <p:cNvPicPr>
            <a:picLocks noChangeAspect="1"/>
          </p:cNvPicPr>
          <p:nvPr/>
        </p:nvPicPr>
        <p:blipFill>
          <a:blip r:embed="rId4"/>
          <a:srcRect b="75658"/>
          <a:stretch>
            <a:fillRect/>
          </a:stretch>
        </p:blipFill>
        <p:spPr>
          <a:xfrm>
            <a:off x="10428288" y="0"/>
            <a:ext cx="1766887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5875" y="566738"/>
            <a:ext cx="12179300" cy="80937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«В структуре внеурочной деятельности преобладают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спортивно-оздоровительное и творческое направление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а  нравственному и социальному уделяется меньше времени, чем они заслуживают в контексте задач, определенных в стандартах»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Доклад государственного совета РФ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«О совершенствовании системы образования в РФ», Москва, 2015 г.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ru-RU" alt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8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4939" y="6357938"/>
            <a:ext cx="10873207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/>
          <p:nvPr/>
        </p:nvSpPr>
        <p:spPr>
          <a:xfrm>
            <a:off x="984250" y="188913"/>
            <a:ext cx="10658475" cy="3786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4000" dirty="0">
                <a:latin typeface="Arial" panose="020B0604020202020204" pitchFamily="34" charset="0"/>
              </a:rPr>
              <a:t>Внеурочная деятельность планируется и организуется 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</a:rPr>
              <a:t>с учетом </a:t>
            </a:r>
            <a:r>
              <a:rPr lang="ru-RU" altLang="ru-RU" sz="4000" dirty="0">
                <a:latin typeface="Arial" panose="020B0604020202020204" pitchFamily="34" charset="0"/>
              </a:rPr>
              <a:t>индивидуальных особенностей и потребностей ребенка, запросов семьи, </a:t>
            </a:r>
            <a:r>
              <a:rPr lang="ru-RU" altLang="ru-RU" sz="4000" dirty="0">
                <a:solidFill>
                  <a:srgbClr val="C00000"/>
                </a:solidFill>
                <a:latin typeface="Arial" panose="020B0604020202020204" pitchFamily="34" charset="0"/>
              </a:rPr>
              <a:t>культурных традиций, национальных и этнокультурных особенностей региона</a:t>
            </a:r>
          </a:p>
        </p:txBody>
      </p:sp>
      <p:sp>
        <p:nvSpPr>
          <p:cNvPr id="19459" name="Прямоугольник 4"/>
          <p:cNvSpPr/>
          <p:nvPr/>
        </p:nvSpPr>
        <p:spPr>
          <a:xfrm>
            <a:off x="876300" y="5086350"/>
            <a:ext cx="10442575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latin typeface="Garamond" panose="02020404030301010803" pitchFamily="18" charset="0"/>
              </a:rPr>
              <a:t>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en-US" altLang="ru-RU" smtClean="0"/>
              <a:t>9</a:t>
            </a:fld>
            <a:endParaRPr lang="en-US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" y="6357938"/>
            <a:ext cx="11318874" cy="365125"/>
          </a:xfrm>
        </p:spPr>
        <p:txBody>
          <a:bodyPr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Краевое государственное казенное образовательное учреждение, реализующее адаптированные основные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1246</Words>
  <Application>Microsoft Office PowerPoint</Application>
  <PresentationFormat>Произвольный</PresentationFormat>
  <Paragraphs>259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Aharoni</vt:lpstr>
      <vt:lpstr>Arial</vt:lpstr>
      <vt:lpstr>Arial Narrow</vt:lpstr>
      <vt:lpstr>Broadway</vt:lpstr>
      <vt:lpstr>Calibri</vt:lpstr>
      <vt:lpstr>Gabriola</vt:lpstr>
      <vt:lpstr>Garamond</vt:lpstr>
      <vt:lpstr>Times New Roman</vt:lpstr>
      <vt:lpstr>Wingdings</vt:lpstr>
      <vt:lpstr>Тема Office</vt:lpstr>
      <vt:lpstr>Презентация PowerPoint</vt:lpstr>
      <vt:lpstr>Презентация PowerPoint</vt:lpstr>
      <vt:lpstr> ФГОС НОО для ОВЗ и ФГОС О у/о  Концепция духовно-нравственного развития и воспитания  гражданина РФ  Стратегия развития воспитания в РФ до 2025 года   Письмо&gt; Минобрнауки России от 18.08.2017 N 09-1672  &lt;О направлении Методических рекомендаций по уточнению  понятия и содержания внеурочной деятельности в рамках реализации  основных общеобразовательных программ, в том числе в части  проектной деятельности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Организация  внеурочной деятельности    Внеурочная деятельность формируется из часов, необходимых для обеспечения индивидуальных потребностей обучающихся с ОВЗ и в сумме составляет 10 часов в неделю на каждый класс   Не менее 5 часов предусматривается на реализацию обязательных занятий коррекционной направленности, остальные — на развивающую область с учетом возрастных особенностей учащихся и их физиологических потребностей  Часы внеурочной деятельности могут быть реализованы как в течение учебной недели, так и в период каникул, в выходные и праздничные   </vt:lpstr>
      <vt:lpstr>Презентация PowerPoint</vt:lpstr>
      <vt:lpstr>Презентация PowerPoint</vt:lpstr>
      <vt:lpstr>Метод проектов </vt:lpstr>
      <vt:lpstr>             Часы, отведенные на внеурочную деятельность, могут быть использованы для:    проведения общественно полезных практик;   реализации образовательных проектов;   экскурсий, походов, соревнований, посещений театров, музеев.     </vt:lpstr>
      <vt:lpstr>инновационные технические средства:</vt:lpstr>
      <vt:lpstr>      Требования     Перераспределение часов внеурочной деятельности по годам обучения в пределах одного уровня общего образования, а также их суммирование в течение учебного года.  Продолжительность перемены между урочной и внеурочной деятельностью должна составлять не менее 30 минут   Направленность на социальную интеграцию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внеурочной деятельности </vt:lpstr>
      <vt:lpstr>План внеурочной деятельности</vt:lpstr>
      <vt:lpstr>Презентация PowerPoint</vt:lpstr>
      <vt:lpstr>План внеурочной деятельности для обучающихся …. класса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Ирина</cp:lastModifiedBy>
  <cp:revision>90</cp:revision>
  <dcterms:created xsi:type="dcterms:W3CDTF">2018-07-25T03:14:00Z</dcterms:created>
  <dcterms:modified xsi:type="dcterms:W3CDTF">2022-04-26T16:13:56Z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