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9" r:id="rId2"/>
    <p:sldId id="349" r:id="rId3"/>
    <p:sldId id="337" r:id="rId4"/>
    <p:sldId id="350" r:id="rId5"/>
    <p:sldId id="383" r:id="rId6"/>
    <p:sldId id="381" r:id="rId7"/>
    <p:sldId id="352" r:id="rId8"/>
    <p:sldId id="398" r:id="rId9"/>
    <p:sldId id="396" r:id="rId10"/>
    <p:sldId id="362" r:id="rId11"/>
    <p:sldId id="363" r:id="rId12"/>
    <p:sldId id="367" r:id="rId13"/>
    <p:sldId id="368" r:id="rId14"/>
    <p:sldId id="370" r:id="rId15"/>
    <p:sldId id="382" r:id="rId16"/>
    <p:sldId id="372" r:id="rId17"/>
    <p:sldId id="374" r:id="rId18"/>
    <p:sldId id="375" r:id="rId19"/>
    <p:sldId id="376" r:id="rId20"/>
    <p:sldId id="378" r:id="rId21"/>
    <p:sldId id="385" r:id="rId22"/>
    <p:sldId id="389" r:id="rId23"/>
    <p:sldId id="391" r:id="rId24"/>
    <p:sldId id="393" r:id="rId25"/>
    <p:sldId id="387" r:id="rId26"/>
    <p:sldId id="394" r:id="rId27"/>
    <p:sldId id="379" r:id="rId28"/>
    <p:sldId id="29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0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79B8-5044-496E-827F-C71DFEF76DCA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D347B-AE72-43F4-A9B3-501AF53A71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79B8-5044-496E-827F-C71DFEF76DCA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D347B-AE72-43F4-A9B3-501AF53A71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79B8-5044-496E-827F-C71DFEF76DCA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D347B-AE72-43F4-A9B3-501AF53A71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79B8-5044-496E-827F-C71DFEF76DCA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D347B-AE72-43F4-A9B3-501AF53A71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79B8-5044-496E-827F-C71DFEF76DCA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D347B-AE72-43F4-A9B3-501AF53A71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79B8-5044-496E-827F-C71DFEF76DCA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D347B-AE72-43F4-A9B3-501AF53A71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79B8-5044-496E-827F-C71DFEF76DCA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D347B-AE72-43F4-A9B3-501AF53A71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79B8-5044-496E-827F-C71DFEF76DCA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D347B-AE72-43F4-A9B3-501AF53A71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79B8-5044-496E-827F-C71DFEF76DCA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D347B-AE72-43F4-A9B3-501AF53A71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79B8-5044-496E-827F-C71DFEF76DCA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D347B-AE72-43F4-A9B3-501AF53A71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79B8-5044-496E-827F-C71DFEF76DCA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D347B-AE72-43F4-A9B3-501AF53A71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>
                <a:alpha val="43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779B8-5044-496E-827F-C71DFEF76DCA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D347B-AE72-43F4-A9B3-501AF53A71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309877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АООП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обучающихся с умственной отсталостью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(интеллектуальными нарушениями)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5517232"/>
            <a:ext cx="6400800" cy="17526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Попикова Наталья Александровна, учитель начальных классов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03763"/>
            <a:ext cx="8496944" cy="1472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Краевое государственное казённое общеобразовательное учреждение, реализующее адаптированные основные общеобразовательные программы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Школа-интернат 14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91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980728"/>
            <a:ext cx="77768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СОДЕРЖАТЕЛЬНЫЙ РАЗДЕЛ</a:t>
            </a:r>
          </a:p>
          <a:p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Программы отдельных учебных предметов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 АООП составлены на весь период обучения и ориентированы на общие рекомендации по выбору направлений деятельности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ОО.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4437112"/>
            <a:ext cx="2973710" cy="2271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611560" y="1462228"/>
            <a:ext cx="820891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елью программы коррекционной работы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является создание системы комплексного психолого-медико-педагогического сопровождения процесса освоения АООП обучающимися с умственной отсталостью (интеллектуальными нарушениями), позволяющего учитывать их особые образовательные потребности на основе осуществления индивидуального и дифференцированного подхода в образовательном процессе.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http://s12007.edu35.ru/images/8356207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5336958"/>
            <a:ext cx="1584176" cy="15841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188" y="62799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ПРОГРАММА КОРРЕКЦИОННОЙ РАБОТЫ</a:t>
            </a:r>
            <a:br>
              <a:rPr lang="ru-RU" sz="32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Коррекционная работа проводится: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662" y="908720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рамках образовательного процесса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рамках внеурочной деятельности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рамках психологического и социально-педагогического сопровождения обучающихся.</a:t>
            </a:r>
          </a:p>
          <a:p>
            <a:endParaRPr lang="ru-RU" dirty="0"/>
          </a:p>
        </p:txBody>
      </p:sp>
      <p:pic>
        <p:nvPicPr>
          <p:cNvPr id="4" name="Picture 2" descr="http://photos3.meetupstatic.com/photos/event/1/4/d/4/highres_20940533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573016"/>
            <a:ext cx="3498072" cy="2645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ПРОГРАММА ФОРМИРОВАНИЯ БАЗОВЫХ УЧЕБНЫХ ДЕЙСТВИЙ (БУД)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50014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Основная цель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состоит в  формировании основ учебной деятельности учащихся с легкой умственной отсталостью (интеллектуальными нарушениями), которые обеспечивают его подготовку к самостоятельной жизни в обществе и овладение доступными видами профильного труда.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467544" y="255142"/>
            <a:ext cx="763284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качестве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базовых учебных действий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рассматриваются: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операционные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мотивационные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целевые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оценочные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 descr="http://www.playcast.ru/uploads/2017/10/05/235859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628801"/>
            <a:ext cx="544232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5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Базовые учебные действия</a:t>
            </a:r>
            <a:endParaRPr lang="ru-RU" sz="5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Личностные учебные действия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обеспечивают готовность ребенка к принятию новой роли ученика, понимание им на доступном уровне ролевых функций и включение в процесс обучения на основе интереса к его содержанию и организации. 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 учебные действия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обеспечивают способность вступать в коммуникацию с взрослыми и сверстниками в процессе обучения.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Регулятивные учебные действия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обеспечивают успешную работу на любом уроке и любом этапе обучения. Благодаря им создаются условия для формирования и реализации начальных логических операций.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 учебные действия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представлены комплексом начальных логических операций, которые необходимы для усвоения и использования знаний и умений в различных условиях, составляют основу для дальнейшего формирования логического мышления школьников.  Умение использовать все группы действий в различных образовательных ситуациях является показателем 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848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ПРОГРАММА ДУХОВНО-НРАВСТВЕННОГО РАЗВИТИЯ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Целью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является социально-педагогическая поддержка и приобщение обучающихся к базовым национальным ценностям российского общества, общечеловеческим ценностям в контексте формирования у них нравственных чувств, нравственного сознания и поведения.</a:t>
            </a:r>
          </a:p>
          <a:p>
            <a:endParaRPr lang="ru-RU" dirty="0"/>
          </a:p>
        </p:txBody>
      </p:sp>
      <p:pic>
        <p:nvPicPr>
          <p:cNvPr id="15362" name="Picture 2" descr="https://3.bp.blogspot.com/-mp86QdKVqLw/WcuVjo2DxPI/AAAAAAAAVBQ/On2yvbcOIcQUPmC2i-wqRRq3MWc7H_E1gCLcBGAs/w1200-h630-p-k-no-nu/50124898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73016"/>
            <a:ext cx="7056784" cy="31683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251520" y="33362"/>
            <a:ext cx="8496944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 духовно-нравственного развития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мотивации универсальной нравственной компетенции — «становиться лучше», активности в учебно-игровой, предметно- продуктивной, социально ориентированной деятельности на основе нравственных установок и моральных норм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нравственных представлений о том, что такое «хорошо» и что такое «плохо», а также внутренней установки в сознании школьника поступать «хорошо»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первоначальных представлений о некоторых общечеловеческих (базовых) ценностях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развитие трудолюбия, способности к преодолению трудностей, настойчивости в достижении результата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Программа формирования экологической культуры, здорового и безопасного образа жизни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Целью программы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является социально-педагогическая поддержка  в сохранении и укреплении физического, психического и социального здоровья обучающихся, формирование основ экологической культуры, здорового и безопасного образа жизни.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Требования к личностным результатам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формирование представлений об основах экологической культуры</a:t>
            </a: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формирование познавательного интереса и бережного отношения к природе  </a:t>
            </a: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формирование представлений об основных компонентах культуры здоровья и здорового образа жизни </a:t>
            </a: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пробуждение в детях желания заботиться о своем здоровье</a:t>
            </a: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формирование представлений о рациональной организации режима дня, учебы и отдыха, двигательной активности</a:t>
            </a: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формирование установок на использование здорового питания</a:t>
            </a: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использование оптимальных двигательных режимов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hokiloto.com/data_images/56ad4381357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395536" y="1381071"/>
            <a:ext cx="856895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Адаптированная основная общеобразовательная программа (далее ― АООП)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обучающихся с умственной отсталостью (интеллектуальными нарушениями) ― это общеобразовательная программа, адаптированная для этой категории обучающихся с учетом особенностей их психофизического развития, индивидуальных возможностей, и обеспечивающая коррекцию нарушений развития и социальную адаптацию.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ПРОГРАММА ВНЕУРОЧНОЙ ДЕЯТЕЛЬНОСТИ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4929411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основным направлениям внеурочной деятельности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относятся: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духовно-нравственное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спортивно-оздоровительное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общекультурное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социальное</a:t>
            </a:r>
          </a:p>
          <a:p>
            <a:pPr marL="0" indent="0">
              <a:buNone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ОРГАНИЗАЦИОННЫЕ ФОРМЫ: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и групповые занятия, экскурсии, кружки, секции, соревнования, общественно полезные (трудовые) практики и т. д.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4000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УЧЕБНЫЙ ПЛАН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itchFamily="18" charset="0"/>
              </a:rPr>
              <a:t>Структура учебного плана</a:t>
            </a:r>
            <a:endParaRPr lang="ru-RU" alt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Обязательная часть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включает предметные области, каждая из которых представлена определенным набором учебны</a:t>
            </a:r>
            <a:r>
              <a:rPr lang="ru-RU" alt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</a:t>
            </a:r>
            <a:r>
              <a:rPr lang="ru-RU" alt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 eaLnBrk="1" hangingPunct="1"/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формируемая между участниками образовательных отношений 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(вариативная часть);</a:t>
            </a:r>
          </a:p>
          <a:p>
            <a:pPr algn="just" eaLnBrk="1" hangingPunct="1"/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Коррекционно-развивающая область;</a:t>
            </a:r>
          </a:p>
          <a:p>
            <a:pPr algn="just" eaLnBrk="1" hangingPunct="1"/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Внеурочная</a:t>
            </a:r>
          </a:p>
        </p:txBody>
      </p:sp>
    </p:spTree>
    <p:extLst>
      <p:ext uri="{BB962C8B-B14F-4D97-AF65-F5344CB8AC3E}">
        <p14:creationId xmlns:p14="http://schemas.microsoft.com/office/powerpoint/2010/main" val="405831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600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ru-RU" sz="2600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ОБЯЗАТЕЛЬНАЯ ЧАСТЬ УЧЕБНОГО ПЛАНА</a:t>
            </a:r>
            <a:endParaRPr lang="ru-RU" sz="2600" b="1" dirty="0"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474145"/>
              </p:ext>
            </p:extLst>
          </p:nvPr>
        </p:nvGraphicFramePr>
        <p:xfrm>
          <a:off x="457200" y="1052736"/>
          <a:ext cx="7762874" cy="5502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6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5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07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54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Предметные области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Учебные предметы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Классы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2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Язык и речевая практика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Русский язык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Чтение</a:t>
                      </a: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Литературное чтение</a:t>
                      </a: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Речевая практика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1(1</a:t>
                      </a:r>
                      <a:r>
                        <a:rPr lang="en-US" sz="14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9(</a:t>
                      </a: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1(1</a:t>
                      </a:r>
                      <a:r>
                        <a:rPr lang="en-US" sz="14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9(</a:t>
                      </a: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1(1</a:t>
                      </a:r>
                      <a:r>
                        <a:rPr lang="en-US" sz="14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4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Математика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Математика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Информатика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1(1</a:t>
                      </a:r>
                      <a:r>
                        <a:rPr lang="en-US" sz="14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9(</a:t>
                      </a: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7-9(12)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69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Естествознание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Мир природы и человека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Природоведение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Биология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География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1(1</a:t>
                      </a:r>
                      <a:r>
                        <a:rPr lang="en-US" sz="14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5-6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7-9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6-9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87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Человек и общество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Мир истории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История Отечества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Основы социальной жизни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Этика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Обществоведение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7-9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5-9(12)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9-12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9-12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4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Искусство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Музыка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Изобразительное искусство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1(1</a:t>
                      </a:r>
                      <a:r>
                        <a:rPr lang="en-US" sz="14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1(1</a:t>
                      </a:r>
                      <a:r>
                        <a:rPr lang="en-US" sz="14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34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Технологии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Ручной труд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Профильный труд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1(1</a:t>
                      </a:r>
                      <a:r>
                        <a:rPr lang="en-US" sz="14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5-9(12)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4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Физическая культура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Физическая культура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1(1</a:t>
                      </a:r>
                      <a:r>
                        <a:rPr lang="en-US" sz="14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9(</a:t>
                      </a: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593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547664" y="188913"/>
            <a:ext cx="684076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600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sz="2600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ЧАСТЬ УЧЕБНОГО ПЛАНА, ФОРМИРУЕМАЯ УЧАСТНИКАМИ ОБРАЗОВАТЕЛЬНЫХ ОТНОШЕНИЙ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908720"/>
            <a:ext cx="84970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занятия, обеспечивающие различные интересы обучающихся,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 числе этнокультурные;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учебных часов, отводимых на изучение отдельных учебных предметов обязательной части; 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учебных курсов, обеспечивающих удовлетворение особых образовательных потребностей обучающихся с умственной отсталостью (интеллектуальными нарушениями) и необходимую коррекцию недостатков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психическом и (или) физическом развитии;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учебных курсов для факультативного изучения отдельных учебных предметов</a:t>
            </a:r>
          </a:p>
        </p:txBody>
      </p:sp>
    </p:spTree>
    <p:extLst>
      <p:ext uri="{BB962C8B-B14F-4D97-AF65-F5344CB8AC3E}">
        <p14:creationId xmlns:p14="http://schemas.microsoft.com/office/powerpoint/2010/main" val="75023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882650"/>
            <a:ext cx="6048672" cy="6223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КОРРЕКЦИОННО-РАЗВИВАЮЩАЯ ОБЛАСТЬ ПРЕДСТАВЛЕНА:</a:t>
            </a:r>
          </a:p>
        </p:txBody>
      </p:sp>
      <p:sp>
        <p:nvSpPr>
          <p:cNvPr id="12292" name="Объект 4"/>
          <p:cNvSpPr>
            <a:spLocks noGrp="1"/>
          </p:cNvSpPr>
          <p:nvPr>
            <p:ph sz="half" idx="1"/>
          </p:nvPr>
        </p:nvSpPr>
        <p:spPr>
          <a:xfrm>
            <a:off x="539552" y="3285331"/>
            <a:ext cx="4038600" cy="3417888"/>
          </a:xfrm>
        </p:spPr>
        <p:txBody>
          <a:bodyPr>
            <a:normAutofit/>
          </a:bodyPr>
          <a:lstStyle/>
          <a:p>
            <a:pPr marL="136525" indent="0" algn="ctr" eaLnBrk="1" hangingPunct="1">
              <a:buFont typeface="Wingdings 2" panose="05020102010507070707" pitchFamily="18" charset="2"/>
              <a:buNone/>
            </a:pP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коррекционными курсами (логопедические и </a:t>
            </a:r>
            <a:r>
              <a:rPr lang="ru-RU" alt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психокоррекционные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занятия)</a:t>
            </a:r>
          </a:p>
        </p:txBody>
      </p:sp>
      <p:sp>
        <p:nvSpPr>
          <p:cNvPr id="12293" name="Объект 7"/>
          <p:cNvSpPr>
            <a:spLocks noGrp="1"/>
          </p:cNvSpPr>
          <p:nvPr>
            <p:ph sz="half" idx="2"/>
          </p:nvPr>
        </p:nvSpPr>
        <p:spPr>
          <a:xfrm>
            <a:off x="5231504" y="3501008"/>
            <a:ext cx="3394075" cy="1008063"/>
          </a:xfrm>
        </p:spPr>
        <p:txBody>
          <a:bodyPr>
            <a:normAutofit/>
          </a:bodyPr>
          <a:lstStyle/>
          <a:p>
            <a:pPr marL="136525" indent="0" algn="ctr" eaLnBrk="1" hangingPunct="1">
              <a:buFont typeface="Wingdings 2" panose="05020102010507070707" pitchFamily="18" charset="2"/>
              <a:buNone/>
            </a:pP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ритмикой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5182963" y="1962944"/>
            <a:ext cx="2016125" cy="1008063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2949575" y="1916906"/>
            <a:ext cx="1944687" cy="10080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292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ЭТАПЫ РЕАЛИЗАЦИИ УЧЕБНОГО ПЛАНА</a:t>
            </a:r>
            <a:endParaRPr lang="ru-RU" sz="3200" b="1" dirty="0"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137160" indent="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учебного плана реализуется в 3этапа:</a:t>
            </a: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 ― (дополнительный первый класс ― 1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1-4 классы;</a:t>
            </a: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 ― 5-9 классы;</a:t>
            </a: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 ― 10-12 классы.</a:t>
            </a:r>
          </a:p>
          <a:p>
            <a:pPr marL="137160" indent="45720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-го этапа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состоит в формировании основ предметных знаний и умений, коррекции недостатков психофизического развития обучающихся. </a:t>
            </a:r>
          </a:p>
          <a:p>
            <a:pPr marL="137160" indent="45720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этап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 на расширение, углубление и систематизацию знаний и умений обучающихся в обязательных предметных областях, совершенствование навыков адаптации в динамично изменяющемся и развивающемся мире.</a:t>
            </a:r>
          </a:p>
          <a:p>
            <a:pPr marL="137160" indent="45720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 этапе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решаются задачи, связанные с углубленной трудовой подготовкой и социализацией обучающихся с умственной отсталостью (интеллектуальными нарушениями), что необходимо для их самостоятельной жизнедеятельности в социальной среде.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481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6350">
                  <a:solidFill>
                    <a:schemeClr val="tx1"/>
                  </a:solidFill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УСЛОВИЯ РЕАЛИЗАЦИИ АООП</a:t>
            </a:r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кадровые: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ru-RU" alt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характеристика необходимой квалификации кадров педагогов, а также кадров, осуществляющих медико-психологическое сопровождение обучающегося с умственной отсталостью (интеллектуальными нарушениями) в системе школьного образования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ru-RU" alt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финансовые: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ru-RU" alt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соответствующих нормативов и механизмы их исполнения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ru-RU" alt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материально-технические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ru-RU" alt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организация пространства; временного режима обучения; рабочего места; технические средства комфортного доступа к образованию; специальные учебники и рабочие тетради, специальный дидактический материал, специальные компьютерные инструменты обучения.</a:t>
            </a:r>
          </a:p>
          <a:p>
            <a:pPr eaLnBrk="1" hangingPunct="1"/>
            <a:endParaRPr lang="ru-RU" altLang="ru-RU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27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755576" y="294854"/>
            <a:ext cx="727280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АООП образовательной организации самостоятельно </a:t>
            </a:r>
            <a:r>
              <a:rPr kumimoji="0" lang="ru-RU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разрабатываетс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в соответствии с ФГОС и с учетом примерной АООП,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kumimoji="0" lang="ru-RU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утверждается организацией.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us.123rf.com/450wm/maximma/maximma1102/maximma110200010/8782958-illustration-with-a-happy-family,-father,-mother,-daughter.jpg"/>
          <p:cNvPicPr>
            <a:picLocks noChangeAspect="1" noChangeArrowheads="1"/>
          </p:cNvPicPr>
          <p:nvPr/>
        </p:nvPicPr>
        <p:blipFill>
          <a:blip r:embed="rId2" cstate="print"/>
          <a:srcRect l="5261" t="5249" r="5261" b="10499"/>
          <a:stretch>
            <a:fillRect/>
          </a:stretch>
        </p:blipFill>
        <p:spPr bwMode="auto">
          <a:xfrm>
            <a:off x="3779912" y="2996952"/>
            <a:ext cx="3384376" cy="3193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im3-tub-ru.yandex.net/i?id=597e72fff530ecb0668c942a65697929&amp;n=33&amp;h=215&amp;w=3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07704" y="3789040"/>
            <a:ext cx="6567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6768752" cy="86409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АООП включает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обязательную часть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и часть, формируемую участниками образовательных отношений.</a:t>
            </a:r>
          </a:p>
          <a:p>
            <a:endParaRPr lang="ru-RU" dirty="0"/>
          </a:p>
        </p:txBody>
      </p:sp>
      <p:pic>
        <p:nvPicPr>
          <p:cNvPr id="10244" name="Picture 4" descr="https://ozds12.obrpro.ru/upload/iblock/6a7/%D0%A0%D0%95%D0%A7%D0%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428999"/>
            <a:ext cx="5040560" cy="32446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Структура Адаптированной основной общеобразовательной программы включает: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5328592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пояснительную записку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планируемые результаты освоения АООП обучающимися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систему оценки достижения планируемых результатов освоения АООП учебный план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программы отдельных учебных предметов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программу коррекционной работы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программу духовно-нравственного развития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программу формирования базовых учебных действий обучающихся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программу формирования экологической культуры, здорового и безопасного образа жизни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программу внеурочной деятельности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систему условий реализации АООП</a:t>
            </a:r>
          </a:p>
          <a:p>
            <a:endParaRPr lang="ru-RU" dirty="0"/>
          </a:p>
        </p:txBody>
      </p:sp>
      <p:pic>
        <p:nvPicPr>
          <p:cNvPr id="11266" name="Picture 2" descr="http://mnemaks.ru/wp-content/uploads/2018/05/0_133511_668a118d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97152"/>
            <a:ext cx="252028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0360341"/>
              </p:ext>
            </p:extLst>
          </p:nvPr>
        </p:nvGraphicFramePr>
        <p:xfrm>
          <a:off x="107950" y="116633"/>
          <a:ext cx="9036050" cy="6566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0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9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62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7771"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Разделы АООП</a:t>
                      </a:r>
                      <a:endParaRPr lang="ru-RU" sz="2000" dirty="0"/>
                    </a:p>
                  </a:txBody>
                  <a:tcPr marL="91431" marR="91431" marT="45722" marB="45722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77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целевой</a:t>
                      </a:r>
                      <a:endParaRPr lang="ru-RU" sz="2000" dirty="0"/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содержательный</a:t>
                      </a:r>
                      <a:endParaRPr lang="ru-RU" sz="2000" dirty="0"/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организационный</a:t>
                      </a:r>
                      <a:endParaRPr lang="ru-RU" sz="2000" dirty="0"/>
                    </a:p>
                  </a:txBody>
                  <a:tcPr marL="91431" marR="91431" marT="45722" marB="4572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9221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пояснительная записка</a:t>
                      </a:r>
                      <a:endParaRPr lang="ru-RU" sz="1500" b="1" dirty="0"/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программа</a:t>
                      </a:r>
                      <a:r>
                        <a:rPr kumimoji="0" lang="ru-RU" sz="15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формирования базовых учебных действий</a:t>
                      </a:r>
                      <a:endParaRPr lang="ru-RU" sz="1500" b="1" dirty="0"/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учебный план</a:t>
                      </a:r>
                      <a:endParaRPr lang="ru-RU" sz="1500" b="1" dirty="0"/>
                    </a:p>
                  </a:txBody>
                  <a:tcPr marL="91431" marR="91431" marT="45722" marB="4572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9221">
                <a:tc>
                  <a:txBody>
                    <a:bodyPr/>
                    <a:lstStyle/>
                    <a:p>
                      <a:pPr algn="ctr"/>
                      <a:r>
                        <a:rPr kumimoji="0" lang="ru-RU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планируемые результаты </a:t>
                      </a:r>
                      <a:endParaRPr lang="ru-RU" sz="1500" b="1" dirty="0"/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программы отдельных учебных предметов </a:t>
                      </a:r>
                      <a:endParaRPr lang="ru-RU" sz="1500" b="1" dirty="0"/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система специальных условий </a:t>
                      </a:r>
                      <a:endParaRPr lang="ru-RU" sz="1500" b="1" dirty="0"/>
                    </a:p>
                  </a:txBody>
                  <a:tcPr marL="91431" marR="91431" marT="45722" marB="4572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3571">
                <a:tc>
                  <a:txBody>
                    <a:bodyPr/>
                    <a:lstStyle/>
                    <a:p>
                      <a:pPr algn="ctr"/>
                      <a:r>
                        <a:rPr kumimoji="0" lang="ru-RU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система оценки достижения планируемых результатов </a:t>
                      </a:r>
                      <a:endParaRPr lang="ru-RU" sz="1500" b="1" dirty="0"/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программы коррекционных занятий</a:t>
                      </a:r>
                      <a:endParaRPr lang="ru-RU" sz="1500" b="1" dirty="0"/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ru-RU" sz="1500" b="1" dirty="0"/>
                    </a:p>
                  </a:txBody>
                  <a:tcPr marL="91431" marR="91431" marT="45722" marB="4572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6397">
                <a:tc>
                  <a:txBody>
                    <a:bodyPr/>
                    <a:lstStyle/>
                    <a:p>
                      <a:pPr algn="ctr"/>
                      <a:endParaRPr lang="ru-RU" sz="1500" b="1" dirty="0"/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программа духовно-нравственного развития </a:t>
                      </a:r>
                      <a:endParaRPr lang="ru-RU" sz="1500" b="1" dirty="0"/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ru-RU" sz="1500" b="1" dirty="0"/>
                    </a:p>
                  </a:txBody>
                  <a:tcPr marL="91431" marR="91431" marT="45722" marB="4572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9221">
                <a:tc>
                  <a:txBody>
                    <a:bodyPr/>
                    <a:lstStyle/>
                    <a:p>
                      <a:pPr algn="ctr"/>
                      <a:endParaRPr lang="ru-RU" sz="1500" b="1" dirty="0"/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программа внеурочной деятельности</a:t>
                      </a:r>
                      <a:endParaRPr lang="ru-RU" sz="1500" b="1" dirty="0"/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ru-RU" sz="1500" b="1" dirty="0"/>
                    </a:p>
                  </a:txBody>
                  <a:tcPr marL="91431" marR="91431" marT="45722" marB="4572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63571">
                <a:tc>
                  <a:txBody>
                    <a:bodyPr/>
                    <a:lstStyle/>
                    <a:p>
                      <a:pPr algn="ctr"/>
                      <a:endParaRPr lang="ru-RU" sz="1500" b="1" dirty="0"/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программа формирования экологической культуры, здорового и безопасного образа жизни</a:t>
                      </a:r>
                      <a:endParaRPr lang="ru-RU" sz="1500" b="1" dirty="0"/>
                    </a:p>
                  </a:txBody>
                  <a:tcPr marL="91431" marR="91431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ru-RU" sz="1500" b="1" dirty="0"/>
                    </a:p>
                  </a:txBody>
                  <a:tcPr marL="91431" marR="91431" marT="45722" marB="4572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701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Целевой раздел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Пояснительная записка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 fontAlgn="base">
              <a:buNone/>
            </a:pPr>
            <a:r>
              <a:rPr lang="ru-RU" dirty="0" smtClean="0"/>
              <a:t>1. 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Цель реализации адаптированной основной общеобразовательной программы образования обучающихся с умственной отсталостью (интеллектуальными нарушениями)  </a:t>
            </a:r>
          </a:p>
          <a:p>
            <a:pPr lvl="0" fontAlgn="base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2. Психолого-педагогическая характеристика обучающихся с умственной отсталостью (интеллектуальными нарушениями) 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3. Особые образовательные потребности обучающихся с умственной отсталостью (интеллектуальными нарушениями) 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4. Принципы и подходы к формированию адаптированной основной общеобразовательной программы образования обучающихся с умственной отсталостью (интеллектуальными нарушениями) </a:t>
            </a:r>
          </a:p>
          <a:p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53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01419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личностные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предметные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Личностные результаты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освоения АООП образования включают индивидуально-личностные качества и социальные (жизненные) компетенции обучающегося, социально значимые ценностные установки.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Предметные результаты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освоения АООП образования включают освоенные обучающимися знания и умения, специфичные для каждой предметной области, готовность их применения.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4" descr="https://avatars.mds.yandex.net/get-pdb/2500240/a479522c-6a77-4339-85ed-36eb336d0bea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9464"/>
            <a:ext cx="2664297" cy="257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6762"/>
            <a:ext cx="8229600" cy="85875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effectLst/>
                <a:cs typeface="Arial" charset="0"/>
              </a:rPr>
              <a:t/>
            </a:r>
            <a:br>
              <a:rPr lang="ru-RU" sz="2000" dirty="0" smtClean="0">
                <a:effectLst/>
                <a:cs typeface="Arial" charset="0"/>
              </a:rPr>
            </a:br>
            <a:r>
              <a:rPr lang="ru-RU" sz="2000" dirty="0" smtClean="0">
                <a:effectLst/>
                <a:cs typeface="Arial" charset="0"/>
              </a:rPr>
              <a:t/>
            </a:r>
            <a:br>
              <a:rPr lang="ru-RU" sz="2000" dirty="0" smtClean="0">
                <a:effectLst/>
                <a:cs typeface="Arial" charset="0"/>
              </a:rPr>
            </a:br>
            <a:r>
              <a:rPr lang="ru-RU" sz="2900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Требования Стандарта  к личностным результатам освоения АООП</a:t>
            </a:r>
            <a:r>
              <a:rPr lang="ru-RU" sz="29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9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sz="29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9488" y="1412875"/>
            <a:ext cx="7200900" cy="10588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Личностные результаты</a:t>
            </a:r>
            <a:r>
              <a:rPr lang="ru-RU" i="1" dirty="0"/>
              <a:t> </a:t>
            </a:r>
            <a:r>
              <a:rPr lang="ru-RU" dirty="0"/>
              <a:t>освоения АООП включают индивидуально-личностные качества, жизненные и социальные компетенции обучающегося и ценностные установки.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388" name="Прямоугольник 4"/>
          <p:cNvSpPr>
            <a:spLocks noChangeArrowheads="1"/>
          </p:cNvSpPr>
          <p:nvPr/>
        </p:nvSpPr>
        <p:spPr bwMode="auto">
          <a:xfrm>
            <a:off x="179388" y="2690813"/>
            <a:ext cx="41767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latin typeface="Cambria" panose="02040503050406030204" pitchFamily="18" charset="0"/>
              </a:rPr>
              <a:t>.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388" y="2609850"/>
            <a:ext cx="3808412" cy="1898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личностные результаты</a:t>
            </a:r>
            <a:r>
              <a:rPr lang="ru-RU" i="1" dirty="0"/>
              <a:t> </a:t>
            </a:r>
            <a:r>
              <a:rPr lang="ru-RU" dirty="0"/>
              <a:t>освоения АООП включают индивидуально-личностные качества, жизненные и социальные компетенции обучающегося и ценностные установки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87900" y="2609850"/>
            <a:ext cx="4105275" cy="1898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оцениваются на основании применения ме­то­да экспертной оценки в форме проведения психолого-медико-педагогического консилиума</a:t>
            </a:r>
          </a:p>
        </p:txBody>
      </p:sp>
      <p:pic>
        <p:nvPicPr>
          <p:cNvPr id="1026" name="Picture 2" descr="http://nashidetci.ru/wp-content/uploads/2019/08/0bab1ca8eca366e642b97dc640433ad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547" y="4589463"/>
            <a:ext cx="4248906" cy="211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63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31978"/>
            <a:ext cx="8229600" cy="51240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1800" dirty="0" smtClean="0">
                <a:effectLst/>
                <a:cs typeface="Arial" charset="0"/>
              </a:rPr>
              <a:t/>
            </a:r>
            <a:br>
              <a:rPr lang="ru-RU" sz="1800" dirty="0" smtClean="0">
                <a:effectLst/>
                <a:cs typeface="Arial" charset="0"/>
              </a:rPr>
            </a:br>
            <a:r>
              <a:rPr lang="ru-RU" sz="1800" dirty="0" smtClean="0">
                <a:effectLst/>
                <a:cs typeface="Arial" charset="0"/>
              </a:rPr>
              <a:t/>
            </a:r>
            <a:br>
              <a:rPr lang="ru-RU" sz="1800" dirty="0" smtClean="0">
                <a:effectLst/>
                <a:cs typeface="Arial" charset="0"/>
              </a:rPr>
            </a:br>
            <a:r>
              <a:rPr lang="ru-RU" sz="27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Требования Стандарта  к предметным результатам освоения АООП </a:t>
            </a: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endParaRPr lang="ru-RU" sz="27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9375" y="2155825"/>
            <a:ext cx="2949575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  <a:p>
            <a:pPr algn="ctr">
              <a:defRPr/>
            </a:pPr>
            <a:r>
              <a:rPr lang="ru-RU" sz="1600" dirty="0"/>
              <a:t>два уровня овладения предметными результатами: минимальный и достаточный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203575" y="2155825"/>
            <a:ext cx="2881313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  <a:p>
            <a:pPr algn="ctr">
              <a:defRPr/>
            </a:pPr>
            <a:r>
              <a:rPr lang="ru-RU" sz="1600" dirty="0"/>
              <a:t>не рассматриваются в качестве основного критерия при переводе в следующий класс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192838" y="2090738"/>
            <a:ext cx="2663825" cy="1425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одна из составляющих при оценке результатов итоговой аттестации, проводимой  в форме двух испытаний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54163" y="981075"/>
            <a:ext cx="5970587" cy="10080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  <a:p>
            <a:pPr algn="ctr">
              <a:defRPr/>
            </a:pPr>
            <a:r>
              <a:rPr lang="ru-RU" b="1" dirty="0"/>
              <a:t>Предметные результаты</a:t>
            </a:r>
            <a:r>
              <a:rPr lang="ru-RU" dirty="0"/>
              <a:t>:</a:t>
            </a:r>
          </a:p>
          <a:p>
            <a:pPr algn="ctr">
              <a:defRPr/>
            </a:pPr>
            <a:r>
              <a:rPr lang="ru-RU" dirty="0"/>
              <a:t>самостоятельность использования предметных знаний и умений для решения практико-ориентированных задач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2713" y="3451225"/>
            <a:ext cx="2947987" cy="9366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1600" dirty="0"/>
              <a:t>минимальный уровень (МУ) является обязательным для большинства обучающихся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08338" y="3451225"/>
            <a:ext cx="2881312" cy="11874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1500" dirty="0" err="1"/>
              <a:t>недостижение</a:t>
            </a:r>
            <a:r>
              <a:rPr lang="ru-RU" sz="1500" dirty="0"/>
              <a:t> МУ по отдельным предметам не является препятствием к продолжению образования по варианту 1 АООП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03575" y="4797425"/>
            <a:ext cx="2881313" cy="19446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1500" dirty="0"/>
              <a:t>при </a:t>
            </a:r>
            <a:r>
              <a:rPr lang="ru-RU" sz="1500" dirty="0" err="1"/>
              <a:t>недостижении</a:t>
            </a:r>
            <a:r>
              <a:rPr lang="ru-RU" sz="1500" dirty="0"/>
              <a:t> МУ по всем или большинству предметов возможен перевод на второй вариант  АООП или СИПР с согласия родителей (законных представителей) и рекомендации ПМПК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92838" y="3451225"/>
            <a:ext cx="2663825" cy="192246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dirty="0"/>
              <a:t>первое - предполагает комплексную оценку предметных результатов усвоения обучающимися русского языка, чтения (литературного чтения), математики и основ социальной жизни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92838" y="5516563"/>
            <a:ext cx="2663825" cy="11525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dirty="0"/>
              <a:t>второе - направлено на оценку знаний и умений по выбранному профилю труда</a:t>
            </a:r>
          </a:p>
        </p:txBody>
      </p:sp>
      <p:pic>
        <p:nvPicPr>
          <p:cNvPr id="2050" name="Picture 2" descr="https://pickimage.ru/wp-content/uploads/images/detskie/babyface/detskielic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4592779"/>
            <a:ext cx="2916237" cy="21681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47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</TotalTime>
  <Words>1463</Words>
  <Application>Microsoft Office PowerPoint</Application>
  <PresentationFormat>Экран (4:3)</PresentationFormat>
  <Paragraphs>200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Calibri</vt:lpstr>
      <vt:lpstr>Cambria</vt:lpstr>
      <vt:lpstr>Times New Roman</vt:lpstr>
      <vt:lpstr>Wingdings</vt:lpstr>
      <vt:lpstr>Wingdings 2</vt:lpstr>
      <vt:lpstr>Тема Office</vt:lpstr>
      <vt:lpstr>Разработка АООП  для обучающихся с умственной отсталостью  (интеллектуальными нарушениями) </vt:lpstr>
      <vt:lpstr>Презентация PowerPoint</vt:lpstr>
      <vt:lpstr>АООП включает</vt:lpstr>
      <vt:lpstr>Структура Адаптированной основной общеобразовательной программы включает: </vt:lpstr>
      <vt:lpstr>Презентация PowerPoint</vt:lpstr>
      <vt:lpstr>Целевой раздел Пояснительная записка</vt:lpstr>
      <vt:lpstr>ПЛАНИРУЕМЫЕ РЕЗУЛЬТАТЫ</vt:lpstr>
      <vt:lpstr>  Требования Стандарта  к личностным результатам освоения АООП </vt:lpstr>
      <vt:lpstr>  Требования Стандарта  к предметным результатам освоения АООП   </vt:lpstr>
      <vt:lpstr>Презентация PowerPoint</vt:lpstr>
      <vt:lpstr>ПРОГРАММА КОРРЕКЦИОННОЙ РАБОТЫ </vt:lpstr>
      <vt:lpstr>Коррекционная работа проводится: </vt:lpstr>
      <vt:lpstr>ПРОГРАММА ФОРМИРОВАНИЯ БАЗОВЫХ УЧЕБНЫХ ДЕЙСТВИЙ (БУД) </vt:lpstr>
      <vt:lpstr>Презентация PowerPoint</vt:lpstr>
      <vt:lpstr>Презентация PowerPoint</vt:lpstr>
      <vt:lpstr> ПРОГРАММА ДУХОВНО-НРАВСТВЕННОГО РАЗВИТИЯ </vt:lpstr>
      <vt:lpstr>Презентация PowerPoint</vt:lpstr>
      <vt:lpstr>Программа формирования экологической культуры, здорового и безопасного образа жизни  </vt:lpstr>
      <vt:lpstr>Требования к личностным результатам</vt:lpstr>
      <vt:lpstr>ПРОГРАММА ВНЕУРОЧНОЙ ДЕЯТЕЛЬНОСТИ</vt:lpstr>
      <vt:lpstr>УЧЕБНЫЙ ПЛАН</vt:lpstr>
      <vt:lpstr>I. ОБЯЗАТЕЛЬНАЯ ЧАСТЬ УЧЕБНОГО ПЛАНА</vt:lpstr>
      <vt:lpstr>II. ЧАСТЬ УЧЕБНОГО ПЛАНА, ФОРМИРУЕМАЯ УЧАСТНИКАМИ ОБРАЗОВАТЕЛЬНЫХ ОТНОШЕНИЙ</vt:lpstr>
      <vt:lpstr>III. КОРРЕКЦИОННО-РАЗВИВАЮЩАЯ ОБЛАСТЬ ПРЕДСТАВЛЕНА:</vt:lpstr>
      <vt:lpstr>ЭТАПЫ РЕАЛИЗАЦИИ УЧЕБНОГО ПЛАНА</vt:lpstr>
      <vt:lpstr>УСЛОВИЯ РЕАЛИЗАЦИИ АООП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Катя</dc:creator>
  <cp:lastModifiedBy>Наталья</cp:lastModifiedBy>
  <cp:revision>79</cp:revision>
  <dcterms:created xsi:type="dcterms:W3CDTF">2016-06-06T10:54:42Z</dcterms:created>
  <dcterms:modified xsi:type="dcterms:W3CDTF">2019-12-17T14:13:59Z</dcterms:modified>
</cp:coreProperties>
</file>