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0" r:id="rId2"/>
    <p:sldId id="312" r:id="rId3"/>
    <p:sldId id="316" r:id="rId4"/>
    <p:sldId id="314" r:id="rId5"/>
    <p:sldId id="317" r:id="rId6"/>
    <p:sldId id="318" r:id="rId7"/>
    <p:sldId id="319" r:id="rId8"/>
    <p:sldId id="321" r:id="rId9"/>
    <p:sldId id="322" r:id="rId10"/>
    <p:sldId id="323" r:id="rId11"/>
    <p:sldId id="324" r:id="rId12"/>
    <p:sldId id="325" r:id="rId13"/>
    <p:sldId id="326" r:id="rId14"/>
    <p:sldId id="32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415CF-A94A-4784-969B-33F024D0EFD5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FA974-921A-403C-9892-5C4B9510B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2003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FA974-921A-403C-9892-5C4B9510B52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872207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Развитие эмоциональной сферы у обучающихся с ТМНР</a:t>
            </a:r>
            <a:endParaRPr lang="ru-RU" sz="48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7011" y="3429000"/>
            <a:ext cx="7704856" cy="1728192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    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в сложный мир человеческих эмоций, помочь прожить  определенное эмоциональное состояние, объяснить, что оно обозначает, и дать ему словесное наименование</a:t>
            </a:r>
            <a:r>
              <a:rPr lang="ru-RU" sz="2600" dirty="0"/>
              <a:t>. </a:t>
            </a:r>
          </a:p>
        </p:txBody>
      </p:sp>
      <p:pic>
        <p:nvPicPr>
          <p:cNvPr id="4" name="Рисунок 3" descr="hello_html_m57764f1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5405288"/>
            <a:ext cx="1656184" cy="140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ello_html_m2cae1b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217388"/>
            <a:ext cx="1171575" cy="122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ello_html_647cc6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517232"/>
            <a:ext cx="1224136" cy="92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ello_html_57a22a3c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1620" y="2348880"/>
            <a:ext cx="1188132" cy="118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Я\Desktop\Эмоции -занятие\20191216_10413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10" t="27741" r="25968"/>
          <a:stretch/>
        </p:blipFill>
        <p:spPr bwMode="auto">
          <a:xfrm>
            <a:off x="6228184" y="1988840"/>
            <a:ext cx="1859686" cy="16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2928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5"/>
            <a:ext cx="8062664" cy="158417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Дидактическая игра: «Собери эмоцию» </a:t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Цель: развивать эмоциональную сферу ребёнка, умение соотносить выражение глаз, с выражением рта.</a:t>
            </a:r>
            <a:endParaRPr lang="ru-RU" sz="28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241" name="Picture 1" descr="C:\Users\User\Downloads\909775_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2034022" cy="1549575"/>
          </a:xfrm>
          <a:prstGeom prst="rect">
            <a:avLst/>
          </a:prstGeom>
          <a:noFill/>
        </p:spPr>
      </p:pic>
      <p:pic>
        <p:nvPicPr>
          <p:cNvPr id="10244" name="Picture 4" descr="C:\Users\User\Downloads\a0c73ba1cdbcec5d67397a750b442f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595754"/>
            <a:ext cx="2880320" cy="1706590"/>
          </a:xfrm>
          <a:prstGeom prst="rect">
            <a:avLst/>
          </a:prstGeom>
          <a:noFill/>
        </p:spPr>
      </p:pic>
      <p:pic>
        <p:nvPicPr>
          <p:cNvPr id="10245" name="Picture 5" descr="C:\Users\User\Downloads\5f288405a4b7e27c9fddfda99723a1d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5" y="4221088"/>
            <a:ext cx="2681149" cy="2049007"/>
          </a:xfrm>
          <a:prstGeom prst="rect">
            <a:avLst/>
          </a:prstGeom>
          <a:noFill/>
        </p:spPr>
      </p:pic>
      <p:pic>
        <p:nvPicPr>
          <p:cNvPr id="10246" name="Picture 6" descr="C:\Users\User\Downloads\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617" y="3789040"/>
            <a:ext cx="2521183" cy="2513304"/>
          </a:xfrm>
          <a:prstGeom prst="rect">
            <a:avLst/>
          </a:prstGeom>
          <a:noFill/>
        </p:spPr>
      </p:pic>
      <p:pic>
        <p:nvPicPr>
          <p:cNvPr id="2050" name="Picture 2" descr="C:\Users\Я\Desktop\Эмоции -занятие\20191217_12244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00" t="3979" r="16129"/>
          <a:stretch/>
        </p:blipFill>
        <p:spPr bwMode="auto">
          <a:xfrm>
            <a:off x="2645582" y="1874890"/>
            <a:ext cx="3870634" cy="268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ownloads\54de1cfaece282ae6ee0a4006b628a6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1916832"/>
            <a:ext cx="2630636" cy="2065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Дидактическая игра «Эмоции потерялись» </a:t>
            </a:r>
            <a:b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Цель: Формировать эмоциональную лексику детей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1027" name="Picture 3" descr="C:\Users\User\Downloads\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956" t="5405" r="16324" b="5499"/>
          <a:stretch>
            <a:fillRect/>
          </a:stretch>
        </p:blipFill>
        <p:spPr bwMode="auto">
          <a:xfrm>
            <a:off x="555746" y="1340768"/>
            <a:ext cx="2171161" cy="1929921"/>
          </a:xfrm>
          <a:prstGeom prst="rect">
            <a:avLst/>
          </a:prstGeom>
          <a:noFill/>
        </p:spPr>
      </p:pic>
      <p:pic>
        <p:nvPicPr>
          <p:cNvPr id="1030" name="Picture 6" descr="C:\Users\User\Downloads\2472d6b77d54031c288ffefd47c193a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8640" y="4426382"/>
            <a:ext cx="1790391" cy="1872208"/>
          </a:xfrm>
          <a:prstGeom prst="rect">
            <a:avLst/>
          </a:prstGeom>
          <a:noFill/>
        </p:spPr>
      </p:pic>
      <p:pic>
        <p:nvPicPr>
          <p:cNvPr id="1031" name="Picture 7" descr="C:\Users\User\Downloads\f26a7e072dd3edb53ad7a6be9e2488b0.jpg"/>
          <p:cNvPicPr>
            <a:picLocks noChangeAspect="1" noChangeArrowheads="1"/>
          </p:cNvPicPr>
          <p:nvPr/>
        </p:nvPicPr>
        <p:blipFill>
          <a:blip r:embed="rId4" cstate="print"/>
          <a:srcRect l="11788" t="11196" r="9061" b="6697"/>
          <a:stretch>
            <a:fillRect/>
          </a:stretch>
        </p:blipFill>
        <p:spPr bwMode="auto">
          <a:xfrm>
            <a:off x="6297798" y="1700808"/>
            <a:ext cx="2305360" cy="2158209"/>
          </a:xfrm>
          <a:prstGeom prst="rect">
            <a:avLst/>
          </a:prstGeom>
          <a:noFill/>
        </p:spPr>
      </p:pic>
      <p:pic>
        <p:nvPicPr>
          <p:cNvPr id="3074" name="Picture 2" descr="C:\Users\Я\Desktop\Эмоции -занятие\20191217_12295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618" r="15361"/>
          <a:stretch/>
        </p:blipFill>
        <p:spPr bwMode="auto">
          <a:xfrm>
            <a:off x="3275856" y="2190932"/>
            <a:ext cx="3015824" cy="317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Я\Desktop\Эмоции -занятие\20191217_12340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43" r="29886"/>
          <a:stretch/>
        </p:blipFill>
        <p:spPr bwMode="auto">
          <a:xfrm>
            <a:off x="308740" y="3356992"/>
            <a:ext cx="2399990" cy="329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5328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Дидактическая игра: «Весёлые прищепки» </a:t>
            </a:r>
            <a:b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Цель: развивать мелкую моторику рук, творческое воображение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Ход игры: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 предлагает ребенку из шаблона и прищепок  создать образ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C:\Users\User\Downloads\hello_html_m4a19f8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258544"/>
            <a:ext cx="2232248" cy="1674512"/>
          </a:xfrm>
          <a:prstGeom prst="rect">
            <a:avLst/>
          </a:prstGeom>
          <a:noFill/>
        </p:spPr>
      </p:pic>
      <p:pic>
        <p:nvPicPr>
          <p:cNvPr id="9221" name="Picture 5" descr="C:\Users\User\Downloads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49080"/>
            <a:ext cx="3024336" cy="2564904"/>
          </a:xfrm>
          <a:prstGeom prst="rect">
            <a:avLst/>
          </a:prstGeom>
          <a:noFill/>
        </p:spPr>
      </p:pic>
      <p:pic>
        <p:nvPicPr>
          <p:cNvPr id="9222" name="Picture 6" descr="C:\Users\User\Downloads\detsad-1467988-1528323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132856"/>
            <a:ext cx="2348880" cy="2348880"/>
          </a:xfrm>
          <a:prstGeom prst="rect">
            <a:avLst/>
          </a:prstGeom>
          <a:noFill/>
        </p:spPr>
      </p:pic>
      <p:pic>
        <p:nvPicPr>
          <p:cNvPr id="9223" name="Picture 7" descr="C:\Users\User\Downloads\77305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311876"/>
            <a:ext cx="2232248" cy="1684649"/>
          </a:xfrm>
          <a:prstGeom prst="rect">
            <a:avLst/>
          </a:prstGeom>
          <a:noFill/>
        </p:spPr>
      </p:pic>
      <p:pic>
        <p:nvPicPr>
          <p:cNvPr id="9224" name="Picture 8" descr="C:\Users\User\Downloads\detsad-6348-15162888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077071"/>
            <a:ext cx="5592283" cy="27360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14926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64219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Дидактическая игра для развития речи ребёнка «Расскажи о ситуации».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Цель: формирование умения понимать ситуацию и подбирать соответствующую персонажу эмоцию.</a:t>
            </a:r>
            <a:endParaRPr lang="ru-RU" sz="24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7169" name="Picture 1" descr="C:\Users\User\Downloads\slide-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060848"/>
            <a:ext cx="3672408" cy="2750720"/>
          </a:xfrm>
          <a:prstGeom prst="rect">
            <a:avLst/>
          </a:prstGeom>
          <a:noFill/>
        </p:spPr>
      </p:pic>
      <p:pic>
        <p:nvPicPr>
          <p:cNvPr id="7171" name="Picture 3" descr="https://avatars.mds.yandex.net/get-marketpic/1404502/market_3mcmuE2bGHbmzRuBzHhrXA/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3016" y="2276872"/>
            <a:ext cx="2585407" cy="1893811"/>
          </a:xfrm>
          <a:prstGeom prst="rect">
            <a:avLst/>
          </a:prstGeom>
          <a:noFill/>
        </p:spPr>
      </p:pic>
      <p:pic>
        <p:nvPicPr>
          <p:cNvPr id="7173" name="Picture 5" descr="C:\Users\User\Downloads\slide-5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149080"/>
            <a:ext cx="2977009" cy="2229728"/>
          </a:xfrm>
          <a:prstGeom prst="rect">
            <a:avLst/>
          </a:prstGeom>
          <a:noFill/>
        </p:spPr>
      </p:pic>
      <p:pic>
        <p:nvPicPr>
          <p:cNvPr id="7174" name="Picture 6" descr="C:\Users\User\Downloads\slide-11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276872"/>
            <a:ext cx="2665235" cy="1996215"/>
          </a:xfrm>
          <a:prstGeom prst="rect">
            <a:avLst/>
          </a:prstGeom>
          <a:noFill/>
        </p:spPr>
      </p:pic>
      <p:pic>
        <p:nvPicPr>
          <p:cNvPr id="7175" name="Picture 7" descr="C:\Users\User\Downloads\9h0dygo-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547728"/>
            <a:ext cx="2592288" cy="2310272"/>
          </a:xfrm>
          <a:prstGeom prst="rect">
            <a:avLst/>
          </a:prstGeom>
          <a:noFill/>
        </p:spPr>
      </p:pic>
      <p:pic>
        <p:nvPicPr>
          <p:cNvPr id="7177" name="Picture 9" descr="C:\Users\User\Downloads\ispug-220x3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4653136"/>
            <a:ext cx="2064081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Игры с песком</a:t>
            </a:r>
            <a:endParaRPr lang="ru-RU" sz="5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Picture 3" descr="C:\Users\Я\Desktop\Эмоции -занятие\20191217_13475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03" r="9033"/>
          <a:stretch/>
        </p:blipFill>
        <p:spPr bwMode="auto">
          <a:xfrm>
            <a:off x="1833732" y="1304276"/>
            <a:ext cx="5834612" cy="4821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2525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65618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Определи настроение</a:t>
            </a:r>
            <a:endParaRPr lang="ru-RU" sz="6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1" name="Picture 3" descr="C:\Users\User\Downloads\slide-8.jpg"/>
          <p:cNvPicPr>
            <a:picLocks noChangeAspect="1" noChangeArrowheads="1"/>
          </p:cNvPicPr>
          <p:nvPr/>
        </p:nvPicPr>
        <p:blipFill rotWithShape="1">
          <a:blip r:embed="rId2" cstate="print"/>
          <a:srcRect t="35635" b="6071"/>
          <a:stretch/>
        </p:blipFill>
        <p:spPr bwMode="auto">
          <a:xfrm>
            <a:off x="251521" y="4645742"/>
            <a:ext cx="3998286" cy="1637071"/>
          </a:xfrm>
          <a:prstGeom prst="rect">
            <a:avLst/>
          </a:prstGeom>
          <a:noFill/>
        </p:spPr>
      </p:pic>
      <p:pic>
        <p:nvPicPr>
          <p:cNvPr id="5123" name="Picture 3" descr="C:\Users\Я\Desktop\Эмоции -занятие\20191217_1238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28" t="8668" r="25323" b="4200"/>
          <a:stretch/>
        </p:blipFill>
        <p:spPr bwMode="auto">
          <a:xfrm>
            <a:off x="259294" y="1340768"/>
            <a:ext cx="3388700" cy="310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Я\Desktop\Эмоции -занятие\20191217_1239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66" t="13154" r="16613"/>
          <a:stretch/>
        </p:blipFill>
        <p:spPr bwMode="auto">
          <a:xfrm>
            <a:off x="6621403" y="4221088"/>
            <a:ext cx="246840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ownloads\slide-17 (1).jpg"/>
          <p:cNvPicPr>
            <a:picLocks noChangeAspect="1" noChangeArrowheads="1"/>
          </p:cNvPicPr>
          <p:nvPr/>
        </p:nvPicPr>
        <p:blipFill rotWithShape="1">
          <a:blip r:embed="rId5" cstate="print"/>
          <a:srcRect l="6481" t="6172" r="4795" b="9244"/>
          <a:stretch/>
        </p:blipFill>
        <p:spPr bwMode="auto">
          <a:xfrm>
            <a:off x="3647994" y="1340769"/>
            <a:ext cx="1932118" cy="1934958"/>
          </a:xfrm>
          <a:prstGeom prst="rect">
            <a:avLst/>
          </a:prstGeom>
          <a:noFill/>
        </p:spPr>
      </p:pic>
      <p:pic>
        <p:nvPicPr>
          <p:cNvPr id="10" name="Picture 2" descr="C:\Users\Я\Desktop\Эмоции -занятие\20191217_12354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16" t="9427" r="27580"/>
          <a:stretch/>
        </p:blipFill>
        <p:spPr bwMode="auto">
          <a:xfrm>
            <a:off x="4139952" y="3717032"/>
            <a:ext cx="2323443" cy="223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Я\Desktop\Эмоции -занятие\20191217_12382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62" t="6262" r="20645"/>
          <a:stretch/>
        </p:blipFill>
        <p:spPr bwMode="auto">
          <a:xfrm>
            <a:off x="5728677" y="1340768"/>
            <a:ext cx="3345461" cy="254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829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Игры с пиктограммами</a:t>
            </a:r>
            <a:b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b="1" dirty="0" smtClean="0"/>
              <a:t> </a:t>
            </a:r>
            <a:r>
              <a:rPr lang="ru-RU" sz="2000" b="1" dirty="0" smtClean="0">
                <a:latin typeface="Monotype Corsiva" pitchFamily="66" charset="0"/>
              </a:rPr>
              <a:t>Задание </a:t>
            </a:r>
            <a:r>
              <a:rPr lang="ru-RU" sz="2000" dirty="0" smtClean="0">
                <a:latin typeface="Monotype Corsiva" pitchFamily="66" charset="0"/>
              </a:rPr>
              <a:t>– узнать то или иное состояние, дать ему название, а затем придумать ситуацию, в которой оно будет уместно.</a:t>
            </a:r>
            <a:endParaRPr lang="ru-RU" sz="2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User\Downloads\smayl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16832"/>
            <a:ext cx="6286500" cy="3219450"/>
          </a:xfrm>
          <a:prstGeom prst="rect">
            <a:avLst/>
          </a:prstGeom>
          <a:noFill/>
        </p:spPr>
      </p:pic>
      <p:pic>
        <p:nvPicPr>
          <p:cNvPr id="5" name="Picture 3" descr="C:\Users\Я\Desktop\Эмоции -занятие\20191217_123137(0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44" r="21452"/>
          <a:stretch/>
        </p:blipFill>
        <p:spPr bwMode="auto">
          <a:xfrm>
            <a:off x="611560" y="1988840"/>
            <a:ext cx="1584176" cy="25603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0578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Произнеси по-разному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1" name="Picture 3" descr="C:\Users\User\Downloads\03labautq12372889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4773" t="8587" r="8236" b="7090"/>
          <a:stretch>
            <a:fillRect/>
          </a:stretch>
        </p:blipFill>
        <p:spPr bwMode="auto">
          <a:xfrm>
            <a:off x="6593659" y="1340768"/>
            <a:ext cx="1600479" cy="2736304"/>
          </a:xfrm>
          <a:prstGeom prst="rect">
            <a:avLst/>
          </a:prstGeom>
          <a:noFill/>
        </p:spPr>
      </p:pic>
      <p:pic>
        <p:nvPicPr>
          <p:cNvPr id="2052" name="Picture 4" descr="C:\Users\User\Downloads\hello_html_m67c527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2088231" cy="3719299"/>
          </a:xfrm>
          <a:prstGeom prst="rect">
            <a:avLst/>
          </a:prstGeom>
          <a:noFill/>
        </p:spPr>
      </p:pic>
      <p:pic>
        <p:nvPicPr>
          <p:cNvPr id="2053" name="Picture 5" descr="C:\Users\User\Downloads\19399950_10209113016008031_1998344764423612413_n-e1512246764859.jpg"/>
          <p:cNvPicPr>
            <a:picLocks noChangeAspect="1" noChangeArrowheads="1"/>
          </p:cNvPicPr>
          <p:nvPr/>
        </p:nvPicPr>
        <p:blipFill>
          <a:blip r:embed="rId4" cstate="print"/>
          <a:srcRect l="1640" t="6015" r="50000" b="7390"/>
          <a:stretch>
            <a:fillRect/>
          </a:stretch>
        </p:blipFill>
        <p:spPr bwMode="auto">
          <a:xfrm>
            <a:off x="2851810" y="1412776"/>
            <a:ext cx="2296254" cy="2952327"/>
          </a:xfrm>
          <a:prstGeom prst="rect">
            <a:avLst/>
          </a:prstGeom>
          <a:noFill/>
        </p:spPr>
      </p:pic>
      <p:pic>
        <p:nvPicPr>
          <p:cNvPr id="2054" name="Picture 6" descr="C:\Users\User\Downloads\062.jpg"/>
          <p:cNvPicPr>
            <a:picLocks noChangeAspect="1" noChangeArrowheads="1"/>
          </p:cNvPicPr>
          <p:nvPr/>
        </p:nvPicPr>
        <p:blipFill>
          <a:blip r:embed="rId5" cstate="print"/>
          <a:srcRect l="39283" t="29098" r="35620" b="14160"/>
          <a:stretch>
            <a:fillRect/>
          </a:stretch>
        </p:blipFill>
        <p:spPr bwMode="auto">
          <a:xfrm>
            <a:off x="4644008" y="3789040"/>
            <a:ext cx="1656184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23091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Игра «Найди пару»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Users\User\Downloads\smayl-2-211x3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492896"/>
            <a:ext cx="2584880" cy="3275284"/>
          </a:xfrm>
          <a:prstGeom prst="rect">
            <a:avLst/>
          </a:prstGeom>
          <a:noFill/>
        </p:spPr>
      </p:pic>
      <p:pic>
        <p:nvPicPr>
          <p:cNvPr id="3075" name="Picture 3" descr="C:\Users\User\Downloads\smayl-3-208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040272"/>
            <a:ext cx="2736304" cy="3946592"/>
          </a:xfrm>
          <a:prstGeom prst="rect">
            <a:avLst/>
          </a:prstGeom>
          <a:noFill/>
        </p:spPr>
      </p:pic>
      <p:pic>
        <p:nvPicPr>
          <p:cNvPr id="3076" name="Picture 4" descr="C:\Users\User\Downloads\smayl-4-210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2606" y="3212976"/>
            <a:ext cx="2112538" cy="3017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15408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Игра «Помоги малышам найти свои неваляшки»</a:t>
            </a:r>
            <a:endParaRPr lang="ru-RU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Picture 2" descr="C:\Users\User\Downloads\0b850093ce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412776"/>
            <a:ext cx="3157991" cy="4347433"/>
          </a:xfrm>
          <a:prstGeom prst="rect">
            <a:avLst/>
          </a:prstGeom>
          <a:noFill/>
        </p:spPr>
      </p:pic>
      <p:pic>
        <p:nvPicPr>
          <p:cNvPr id="7" name="Picture 2" descr="C:\Users\Я\Desktop\Эмоции -занятие\20191217_1244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970" t="23011" r="4970" b="19785"/>
          <a:stretch/>
        </p:blipFill>
        <p:spPr bwMode="auto">
          <a:xfrm>
            <a:off x="395536" y="1484784"/>
            <a:ext cx="4073649" cy="4142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6649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Превращения настроений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попросите детей взять одну карточку или круглую рожицу-смайлик, а затем подобрать к выбранной картинке пару,  например, грусть-радость,  злость-спокойствие. После этого можно предложить детям придумать историю о том, что могло бы превратить одну эмоцию в другую.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img3 (2).jpg"/>
          <p:cNvPicPr>
            <a:picLocks noChangeAspect="1" noChangeArrowheads="1"/>
          </p:cNvPicPr>
          <p:nvPr/>
        </p:nvPicPr>
        <p:blipFill>
          <a:blip r:embed="rId3" cstate="print"/>
          <a:srcRect l="12988" t="5901" r="12201" b="25850"/>
          <a:stretch>
            <a:fillRect/>
          </a:stretch>
        </p:blipFill>
        <p:spPr bwMode="auto">
          <a:xfrm>
            <a:off x="323528" y="2564904"/>
            <a:ext cx="3683486" cy="2520280"/>
          </a:xfrm>
          <a:prstGeom prst="rect">
            <a:avLst/>
          </a:prstGeom>
          <a:noFill/>
        </p:spPr>
      </p:pic>
      <p:pic>
        <p:nvPicPr>
          <p:cNvPr id="1027" name="Picture 3" descr="C:\Users\User\Downloads\img5 (5).jpg"/>
          <p:cNvPicPr>
            <a:picLocks noChangeAspect="1" noChangeArrowheads="1"/>
          </p:cNvPicPr>
          <p:nvPr/>
        </p:nvPicPr>
        <p:blipFill>
          <a:blip r:embed="rId4" cstate="print"/>
          <a:srcRect l="10626" t="14700" r="9051" b="14951"/>
          <a:stretch>
            <a:fillRect/>
          </a:stretch>
        </p:blipFill>
        <p:spPr bwMode="auto">
          <a:xfrm>
            <a:off x="5868144" y="2276872"/>
            <a:ext cx="2808312" cy="1844676"/>
          </a:xfrm>
          <a:prstGeom prst="rect">
            <a:avLst/>
          </a:prstGeom>
          <a:noFill/>
        </p:spPr>
      </p:pic>
      <p:pic>
        <p:nvPicPr>
          <p:cNvPr id="1028" name="Picture 4" descr="C:\Users\User\Downloads\0009-e14721564386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861156"/>
            <a:ext cx="2304256" cy="1672176"/>
          </a:xfrm>
          <a:prstGeom prst="rect">
            <a:avLst/>
          </a:prstGeom>
          <a:noFill/>
        </p:spPr>
      </p:pic>
      <p:pic>
        <p:nvPicPr>
          <p:cNvPr id="1029" name="Picture 5" descr="C:\Users\User\Downloads\bb7bb80f772d517bd2e49668cf2393e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725144"/>
            <a:ext cx="2492325" cy="1926042"/>
          </a:xfrm>
          <a:prstGeom prst="rect">
            <a:avLst/>
          </a:prstGeom>
          <a:noFill/>
        </p:spPr>
      </p:pic>
      <p:pic>
        <p:nvPicPr>
          <p:cNvPr id="10242" name="Picture 2" descr="C:\Users\Я\Desktop\Эмоции -занятие\20191217_12275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10" t="3118" r="18112" b="6077"/>
          <a:stretch/>
        </p:blipFill>
        <p:spPr bwMode="auto">
          <a:xfrm>
            <a:off x="3779912" y="2708920"/>
            <a:ext cx="2591309" cy="248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9137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Игра «Найди отличия»</a:t>
            </a:r>
            <a:endParaRPr lang="ru-RU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Picture 1" descr="C:\Users\User\Downloads\img5 (4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5731" t="8279" r="6523" b="4936"/>
          <a:stretch/>
        </p:blipFill>
        <p:spPr bwMode="auto">
          <a:xfrm>
            <a:off x="755576" y="1268760"/>
            <a:ext cx="7704856" cy="51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61627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Игра «4-й лишний»</a:t>
            </a:r>
            <a:endParaRPr lang="ru-RU" sz="5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Я\Desktop\Эмоции -занятие\20191217_1241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64" r="23226" b="8853"/>
          <a:stretch/>
        </p:blipFill>
        <p:spPr bwMode="auto">
          <a:xfrm>
            <a:off x="539552" y="2276871"/>
            <a:ext cx="3528392" cy="308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Я\Desktop\Эмоции -занятие\20191217_1243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65" r="22580"/>
          <a:stretch/>
        </p:blipFill>
        <p:spPr bwMode="auto">
          <a:xfrm>
            <a:off x="4644008" y="1340768"/>
            <a:ext cx="3881438" cy="339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68957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158</Words>
  <Application>Microsoft Office PowerPoint</Application>
  <PresentationFormat>Экран (4:3)</PresentationFormat>
  <Paragraphs>18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Развитие эмоциональной сферы у обучающихся с ТМНР</vt:lpstr>
      <vt:lpstr>Определи настроение</vt:lpstr>
      <vt:lpstr>Игры с пиктограммами  Задание – узнать то или иное состояние, дать ему название, а затем придумать ситуацию, в которой оно будет уместно.</vt:lpstr>
      <vt:lpstr>Произнеси по-разному</vt:lpstr>
      <vt:lpstr>Игра «Найди пару»</vt:lpstr>
      <vt:lpstr>Игра «Помоги малышам найти свои неваляшки»</vt:lpstr>
      <vt:lpstr>Превращения настроений</vt:lpstr>
      <vt:lpstr>Игра «Найди отличия»</vt:lpstr>
      <vt:lpstr>Игра «4-й лишний»</vt:lpstr>
      <vt:lpstr>Дидактическая игра: «Собери эмоцию»  Цель: развивать эмоциональную сферу ребёнка, умение соотносить выражение глаз, с выражением рта.</vt:lpstr>
      <vt:lpstr>Дидактическая игра «Эмоции потерялись»  Цель: Формировать эмоциональную лексику детей</vt:lpstr>
      <vt:lpstr>Дидактическая игра: «Весёлые прищепки»  Цель: развивать мелкую моторику рук, творческое воображение</vt:lpstr>
      <vt:lpstr>Дидактическая игра для развития речи ребёнка «Расскажи о ситуации».  Цель: формирование умения понимать ситуацию и подбирать соответствующую персонажу эмоцию.</vt:lpstr>
      <vt:lpstr>Игры с песком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игра: «Собери эмоцию»  Цель: развивать эмоциональную сферу ребёнка, умение соотносить выражение глаз, с выражением рта.</dc:title>
  <dc:creator>User</dc:creator>
  <cp:lastModifiedBy>User</cp:lastModifiedBy>
  <cp:revision>70</cp:revision>
  <dcterms:created xsi:type="dcterms:W3CDTF">2019-12-14T23:01:59Z</dcterms:created>
  <dcterms:modified xsi:type="dcterms:W3CDTF">2019-12-17T20:48:18Z</dcterms:modified>
</cp:coreProperties>
</file>