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omments/modernComment_102_7B6D89FC.xml" ContentType="application/vnd.ms-powerpoint.comments+xml"/>
  <Override PartName="/ppt/comments/modernComment_103_2BCEF853.xml" ContentType="application/vnd.ms-powerpoint.comments+xml"/>
  <Override PartName="/ppt/comments/modernComment_104_BA829260.xml" ContentType="application/vnd.ms-powerpoint.comments+xml"/>
  <Override PartName="/ppt/comments/modernComment_105_28373591.xml" ContentType="application/vnd.ms-powerpoint.comments+xml"/>
  <Override PartName="/ppt/comments/modernComment_106_377EFE3.xml" ContentType="application/vnd.ms-powerpoint.comments+xml"/>
  <Override PartName="/ppt/comments/modernComment_107_FC4C9EA3.xml" ContentType="application/vnd.ms-powerpoint.comments+xml"/>
  <Override PartName="/ppt/comments/modernComment_108_E1EBAC63.xml" ContentType="application/vnd.ms-powerpoint.comments+xml"/>
  <Override PartName="/ppt/comments/modernComment_109_C09EFC60.xml" ContentType="application/vnd.ms-powerpoint.comments+xml"/>
  <Override PartName="/ppt/comments/modernComment_10C_202DE7EC.xml" ContentType="application/vnd.ms-powerpoint.comments+xml"/>
  <Override PartName="/ppt/comments/modernComment_10A_AAB7D2BD.xml" ContentType="application/vnd.ms-powerpoint.comments+xml"/>
  <Override PartName="/ppt/comments/modernComment_10B_3E44BFC4.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8" r:id="rId11"/>
    <p:sldId id="269" r:id="rId12"/>
    <p:sldId id="266" r:id="rId13"/>
    <p:sldId id="267"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authors.xml><?xml version="1.0" encoding="utf-8"?>
<p188:authorLst xmlns:a="http://schemas.openxmlformats.org/drawingml/2006/main" xmlns:r="http://schemas.openxmlformats.org/officeDocument/2006/relationships" xmlns:p188="http://schemas.microsoft.com/office/powerpoint/2018/8/main">
  <p188:author id="{EB741703-E790-FC27-E444-C1300EFDFBA0}" name="Борис Фетисов" initials="БФ" userId="479f477188069ae8"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p:scale>
          <a:sx n="80" d="100"/>
          <a:sy n="80" d="100"/>
        </p:scale>
        <p:origin x="-138"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modernComment_102_7B6D89FC.xml><?xml version="1.0" encoding="utf-8"?>
<p188:cmLst xmlns:a="http://schemas.openxmlformats.org/drawingml/2006/main" xmlns:r="http://schemas.openxmlformats.org/officeDocument/2006/relationships" xmlns:p188="http://schemas.microsoft.com/office/powerpoint/2018/8/main">
  <p188:cm id="{FAE1EF56-733D-4296-8133-595968F7118A}" authorId="{EB741703-E790-FC27-E444-C1300EFDFBA0}" created="2022-03-13T08:25:01.250">
    <ac:deMkLst xmlns:ac="http://schemas.microsoft.com/office/drawing/2013/main/command">
      <pc:docMk xmlns:pc="http://schemas.microsoft.com/office/powerpoint/2013/main/command"/>
      <pc:sldMk xmlns:pc="http://schemas.microsoft.com/office/powerpoint/2013/main/command" cId="2070776316" sldId="258"/>
      <ac:spMk id="7" creationId="{1E94EF3A-DF2F-4FF7-8C8C-1277FD645F8C}"/>
    </ac:deMkLst>
    <p188:txBody>
      <a:bodyPr/>
      <a:lstStyle/>
      <a:p>
        <a:r>
          <a:rPr lang="ru-RU"/>
          <a:t>Определите ключевой разрыв в деятельности, на которую нацелен проект.
Факультативно: опишите разрывы, которые возникают в деятельности, если не решить ключевую проблему.</a:t>
        </a:r>
      </a:p>
    </p188:txBody>
  </p188:cm>
</p188:cmLst>
</file>

<file path=ppt/comments/modernComment_103_2BCEF853.xml><?xml version="1.0" encoding="utf-8"?>
<p188:cmLst xmlns:a="http://schemas.openxmlformats.org/drawingml/2006/main" xmlns:r="http://schemas.openxmlformats.org/officeDocument/2006/relationships" xmlns:p188="http://schemas.microsoft.com/office/powerpoint/2018/8/main">
  <p188:cm id="{4DD4EFD7-124D-4CBA-82A3-93AB3BAF3777}" authorId="{EB741703-E790-FC27-E444-C1300EFDFBA0}" created="2022-03-13T08:03:55.716">
    <ac:deMkLst xmlns:ac="http://schemas.microsoft.com/office/drawing/2013/main/command">
      <pc:docMk xmlns:pc="http://schemas.microsoft.com/office/powerpoint/2013/main/command"/>
      <pc:sldMk xmlns:pc="http://schemas.microsoft.com/office/powerpoint/2013/main/command" cId="734984275" sldId="259"/>
      <ac:spMk id="3" creationId="{13FC7CDF-A354-4C2B-A254-DB27B796D063}"/>
    </ac:deMkLst>
    <p188:txBody>
      <a:bodyPr/>
      <a:lstStyle/>
      <a:p>
        <a:r>
          <a:rPr lang="ru-RU"/>
          <a:t>Впишите здесь формулировку темы/идеи/замысла проекта группы.
Если тема обобщенная, впишите после нее темы конкретных проектов конкретных организаций списком (сделайте шрифт списка меньше, чем шрифт обобщенной темы в 1,5-2 раза) </a:t>
        </a:r>
      </a:p>
    </p188:txBody>
  </p188:cm>
</p188:cmLst>
</file>

<file path=ppt/comments/modernComment_104_BA829260.xml><?xml version="1.0" encoding="utf-8"?>
<p188:cmLst xmlns:a="http://schemas.openxmlformats.org/drawingml/2006/main" xmlns:r="http://schemas.openxmlformats.org/officeDocument/2006/relationships" xmlns:p188="http://schemas.microsoft.com/office/powerpoint/2018/8/main">
  <p188:cm id="{74E96BD6-9E62-4175-8CA4-A6165B8EA07E}" authorId="{EB741703-E790-FC27-E444-C1300EFDFBA0}" created="2022-03-13T08:26:37.252">
    <pc:sldMkLst xmlns:pc="http://schemas.microsoft.com/office/powerpoint/2013/main/command">
      <pc:docMk/>
      <pc:sldMk cId="3129119328" sldId="260"/>
    </pc:sldMkLst>
    <p188:txBody>
      <a:bodyPr/>
      <a:lstStyle/>
      <a:p>
        <a:r>
          <a:rPr lang="ru-RU"/>
          <a:t>Сделайте список актуального состава группы</a:t>
        </a:r>
      </a:p>
    </p188:txBody>
  </p188:cm>
</p188:cmLst>
</file>

<file path=ppt/comments/modernComment_105_28373591.xml><?xml version="1.0" encoding="utf-8"?>
<p188:cmLst xmlns:a="http://schemas.openxmlformats.org/drawingml/2006/main" xmlns:r="http://schemas.openxmlformats.org/officeDocument/2006/relationships" xmlns:p188="http://schemas.microsoft.com/office/powerpoint/2018/8/main">
  <p188:cm id="{B94C404F-5CE2-407F-BD01-897BCC0AE0B0}" authorId="{EB741703-E790-FC27-E444-C1300EFDFBA0}" created="2022-03-13T08:40:00.487">
    <ac:deMkLst xmlns:ac="http://schemas.microsoft.com/office/drawing/2013/main/command">
      <pc:docMk xmlns:pc="http://schemas.microsoft.com/office/powerpoint/2013/main/command"/>
      <pc:sldMk xmlns:pc="http://schemas.microsoft.com/office/powerpoint/2013/main/command" cId="674706833" sldId="261"/>
      <ac:spMk id="7" creationId="{1E94EF3A-DF2F-4FF7-8C8C-1277FD645F8C}"/>
    </ac:deMkLst>
    <p188:txBody>
      <a:bodyPr/>
      <a:lstStyle/>
      <a:p>
        <a:r>
          <a:rPr lang="ru-RU"/>
          <a:t>Укажите, кто носитель проблемы, почему эта проблема не может быть им решена самостоятельно, какую выгоду он получит от решения проблемы.
Важно понимать, что носитель проблемы и получатель выгоды - не всегда один и тот же</a:t>
        </a:r>
      </a:p>
    </p188:txBody>
  </p188:cm>
</p188:cmLst>
</file>

<file path=ppt/comments/modernComment_106_377EFE3.xml><?xml version="1.0" encoding="utf-8"?>
<p188:cmLst xmlns:a="http://schemas.openxmlformats.org/drawingml/2006/main" xmlns:r="http://schemas.openxmlformats.org/officeDocument/2006/relationships" xmlns:p188="http://schemas.microsoft.com/office/powerpoint/2018/8/main">
  <p188:cm id="{5B9E4AEC-3BB0-4463-8B42-1DB1AE5BE383}" authorId="{EB741703-E790-FC27-E444-C1300EFDFBA0}" created="2022-03-13T08:41:49.628">
    <ac:deMkLst xmlns:ac="http://schemas.microsoft.com/office/drawing/2013/main/command">
      <pc:docMk xmlns:pc="http://schemas.microsoft.com/office/powerpoint/2013/main/command"/>
      <pc:sldMk xmlns:pc="http://schemas.microsoft.com/office/powerpoint/2013/main/command" cId="58191843" sldId="262"/>
      <ac:spMk id="7" creationId="{1E94EF3A-DF2F-4FF7-8C8C-1277FD645F8C}"/>
    </ac:deMkLst>
    <p188:txBody>
      <a:bodyPr/>
      <a:lstStyle/>
      <a:p>
        <a:r>
          <a:rPr lang="ru-RU"/>
          <a:t>Опишите прогнозируемые негативные последствия того, что проблема не будет решена. С указанием "получателя" этих последствий.</a:t>
        </a:r>
      </a:p>
    </p188:txBody>
  </p188:cm>
</p188:cmLst>
</file>

<file path=ppt/comments/modernComment_107_FC4C9EA3.xml><?xml version="1.0" encoding="utf-8"?>
<p188:cmLst xmlns:a="http://schemas.openxmlformats.org/drawingml/2006/main" xmlns:r="http://schemas.openxmlformats.org/officeDocument/2006/relationships" xmlns:p188="http://schemas.microsoft.com/office/powerpoint/2018/8/main">
  <p188:cm id="{5647E65B-4828-46D9-BC96-CD93A5DE2D14}" authorId="{EB741703-E790-FC27-E444-C1300EFDFBA0}" created="2022-03-13T08:44:27.840">
    <ac:deMkLst xmlns:ac="http://schemas.microsoft.com/office/drawing/2013/main/command">
      <pc:docMk xmlns:pc="http://schemas.microsoft.com/office/powerpoint/2013/main/command"/>
      <pc:sldMk xmlns:pc="http://schemas.microsoft.com/office/powerpoint/2013/main/command" cId="4232879779" sldId="263"/>
      <ac:spMk id="3" creationId="{E3CB429F-C834-41EF-B7A7-A1830E987C49}"/>
    </ac:deMkLst>
    <p188:txBody>
      <a:bodyPr/>
      <a:lstStyle/>
      <a:p>
        <a:r>
          <a:rPr lang="ru-RU"/>
          <a:t>Сформулируйте результат проекта. Достижение результата говорит нам, что проект выполнен. Понимание недостижимости результата говорит нам, что проект не может быть выполнен.
Можно указать конкретную область акта образовательной деятельности, где размещен результат. Или удалить схему, если область не конкретизируется</a:t>
        </a:r>
      </a:p>
    </p188:txBody>
  </p188:cm>
</p188:cmLst>
</file>

<file path=ppt/comments/modernComment_108_E1EBAC63.xml><?xml version="1.0" encoding="utf-8"?>
<p188:cmLst xmlns:a="http://schemas.openxmlformats.org/drawingml/2006/main" xmlns:r="http://schemas.openxmlformats.org/officeDocument/2006/relationships" xmlns:p188="http://schemas.microsoft.com/office/powerpoint/2018/8/main">
  <p188:cm id="{A3746F23-3569-49B8-8946-406F96D2D1D8}" authorId="{EB741703-E790-FC27-E444-C1300EFDFBA0}" created="2022-03-13T08:49:13.432">
    <ac:deMkLst xmlns:ac="http://schemas.microsoft.com/office/drawing/2013/main/command">
      <pc:docMk xmlns:pc="http://schemas.microsoft.com/office/powerpoint/2013/main/command"/>
      <pc:sldMk xmlns:pc="http://schemas.microsoft.com/office/powerpoint/2013/main/command" cId="3790318691" sldId="264"/>
      <ac:spMk id="3" creationId="{E3CB429F-C834-41EF-B7A7-A1830E987C49}"/>
    </ac:deMkLst>
    <p188:txBody>
      <a:bodyPr/>
      <a:lstStyle/>
      <a:p>
        <a:r>
          <a:rPr lang="ru-RU"/>
          <a:t>Перечислите несколько возможных эффектов проекта с указанием, для кого проявится эффект и как он будет оценен (позитивно/негативно) </a:t>
        </a:r>
      </a:p>
    </p188:txBody>
  </p188:cm>
</p188:cmLst>
</file>

<file path=ppt/comments/modernComment_109_C09EFC60.xml><?xml version="1.0" encoding="utf-8"?>
<p188:cmLst xmlns:a="http://schemas.openxmlformats.org/drawingml/2006/main" xmlns:r="http://schemas.openxmlformats.org/officeDocument/2006/relationships" xmlns:p188="http://schemas.microsoft.com/office/powerpoint/2018/8/main">
  <p188:cm id="{79E1273B-A725-41BF-ACF6-1797AFF3DCC9}" authorId="{EB741703-E790-FC27-E444-C1300EFDFBA0}" created="2022-03-13T08:53:46.661">
    <ac:deMkLst xmlns:ac="http://schemas.microsoft.com/office/drawing/2013/main/command">
      <pc:docMk xmlns:pc="http://schemas.microsoft.com/office/powerpoint/2013/main/command"/>
      <pc:sldMk xmlns:pc="http://schemas.microsoft.com/office/powerpoint/2013/main/command" cId="3231644768" sldId="265"/>
      <ac:picMk id="5" creationId="{DD5B25EF-8CE2-4211-8481-C2D58006FD9C}"/>
    </ac:deMkLst>
    <p188:txBody>
      <a:bodyPr/>
      <a:lstStyle/>
      <a:p>
        <a:r>
          <a:rPr lang="ru-RU"/>
          <a:t>Опишите продукт проекта - отторжимый и применимый в иной деятельности результат/эффект. Укажите, где и в качестве чего будет использоваться продукт проекта</a:t>
        </a:r>
      </a:p>
    </p188:txBody>
  </p188:cm>
</p188:cmLst>
</file>

<file path=ppt/comments/modernComment_10A_AAB7D2BD.xml><?xml version="1.0" encoding="utf-8"?>
<p188:cmLst xmlns:a="http://schemas.openxmlformats.org/drawingml/2006/main" xmlns:r="http://schemas.openxmlformats.org/officeDocument/2006/relationships" xmlns:p188="http://schemas.microsoft.com/office/powerpoint/2018/8/main">
  <p188:cm id="{A41583A1-EC22-4EE0-9D30-AB15611A8CD5}" authorId="{EB741703-E790-FC27-E444-C1300EFDFBA0}" created="2022-03-13T08:59:35.697">
    <ac:deMkLst xmlns:ac="http://schemas.microsoft.com/office/drawing/2013/main/command">
      <pc:docMk xmlns:pc="http://schemas.microsoft.com/office/powerpoint/2013/main/command"/>
      <pc:sldMk xmlns:pc="http://schemas.microsoft.com/office/powerpoint/2013/main/command" cId="2864173757" sldId="266"/>
      <ac:spMk id="3" creationId="{E6DA0FAF-2894-4541-9243-FE42F28BA80C}"/>
    </ac:deMkLst>
    <p188:txBody>
      <a:bodyPr/>
      <a:lstStyle/>
      <a:p>
        <a:r>
          <a:rPr lang="ru-RU"/>
          <a:t>Перечислите ресурсы, которые необходимы для реализации проекта и имеются в наличии у проектной команды</a:t>
        </a:r>
      </a:p>
    </p188:txBody>
  </p188:cm>
</p188:cmLst>
</file>

<file path=ppt/comments/modernComment_10B_3E44BFC4.xml><?xml version="1.0" encoding="utf-8"?>
<p188:cmLst xmlns:a="http://schemas.openxmlformats.org/drawingml/2006/main" xmlns:r="http://schemas.openxmlformats.org/officeDocument/2006/relationships" xmlns:p188="http://schemas.microsoft.com/office/powerpoint/2018/8/main">
  <p188:cm id="{04DBC061-84B9-4C30-9FB4-724D63CFF92A}" authorId="{EB741703-E790-FC27-E444-C1300EFDFBA0}" created="2022-03-13T09:01:34.857">
    <ac:deMkLst xmlns:ac="http://schemas.microsoft.com/office/drawing/2013/main/command">
      <pc:docMk xmlns:pc="http://schemas.microsoft.com/office/powerpoint/2013/main/command"/>
      <pc:sldMk xmlns:pc="http://schemas.microsoft.com/office/powerpoint/2013/main/command" cId="1044692932" sldId="267"/>
      <ac:spMk id="3" creationId="{E6DA0FAF-2894-4541-9243-FE42F28BA80C}"/>
    </ac:deMkLst>
    <p188:txBody>
      <a:bodyPr/>
      <a:lstStyle/>
      <a:p>
        <a:r>
          <a:rPr lang="ru-RU"/>
          <a:t>Перечислите ресурсы, которые необходимы для реализации проекта, но не и имеются в наличии у проектной команды. Укажите возможные источники получения этих ресурсов</a:t>
        </a:r>
      </a:p>
    </p188:txBody>
  </p188:cm>
</p188:cmLst>
</file>

<file path=ppt/comments/modernComment_10C_202DE7EC.xml><?xml version="1.0" encoding="utf-8"?>
<p188:cmLst xmlns:a="http://schemas.openxmlformats.org/drawingml/2006/main" xmlns:r="http://schemas.openxmlformats.org/officeDocument/2006/relationships" xmlns:p188="http://schemas.microsoft.com/office/powerpoint/2018/8/main">
  <p188:cm id="{8C4C9CB0-45F4-4141-BEDB-688A2D38A607}" authorId="{EB741703-E790-FC27-E444-C1300EFDFBA0}" created="2022-03-13T09:05:23.377">
    <ac:deMkLst xmlns:ac="http://schemas.microsoft.com/office/drawing/2013/main/command">
      <pc:docMk xmlns:pc="http://schemas.microsoft.com/office/powerpoint/2013/main/command"/>
      <pc:sldMk xmlns:pc="http://schemas.microsoft.com/office/powerpoint/2013/main/command" cId="539879404" sldId="268"/>
      <ac:spMk id="3" creationId="{E6DA0FAF-2894-4541-9243-FE42F28BA80C}"/>
    </ac:deMkLst>
    <p188:txBody>
      <a:bodyPr/>
      <a:lstStyle/>
      <a:p>
        <a:r>
          <a:rPr lang="ru-RU"/>
          <a:t>Выделите контрольные точки выполнения работ в проекте, определите сроки завершения проекта в целом, сроки достижения контрольных точек (выполнения этапов)
Факультативно: определите, какие ресурсы (из 2 такта) на каком этапе будет нужны в проекте. Посмотрите, какие эффекты и результаты (из 1 такта) будут проявляться по мере реализации этапов проекта.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FD5F8AF-DAC2-499F-9700-A546A4F9D7C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DFE79D43-1587-4FBB-8DAD-A2FA68F1CA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D6582C60-0396-42A3-9307-D86181331A2F}"/>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5" name="Нижний колонтитул 4">
            <a:extLst>
              <a:ext uri="{FF2B5EF4-FFF2-40B4-BE49-F238E27FC236}">
                <a16:creationId xmlns:a16="http://schemas.microsoft.com/office/drawing/2014/main" xmlns="" id="{339F375F-820C-45E7-8576-8CE49C59863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07B0212C-6147-49D6-ABD0-B9B580118422}"/>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1258914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39D2402-AB1A-4111-B83F-682E7DAF23CD}"/>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9B64D5DC-2D3F-47AC-A5B1-3F02917BAA8E}"/>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D40BA9F5-0135-4937-A03A-58AF65681A7E}"/>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5" name="Нижний колонтитул 4">
            <a:extLst>
              <a:ext uri="{FF2B5EF4-FFF2-40B4-BE49-F238E27FC236}">
                <a16:creationId xmlns:a16="http://schemas.microsoft.com/office/drawing/2014/main" xmlns="" id="{9AF818EE-2B07-4490-BD18-BB136597032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EE147B54-3CE9-4DF5-9D7C-24AC15ACB5FC}"/>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569793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1F34FE6F-3A89-4EAA-8724-C83AE25D87BE}"/>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6CD6776E-DC5F-449C-8F5F-C9AB0A73EE6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7F6652F0-233C-45C5-8283-1E0F28DE3FD7}"/>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5" name="Нижний колонтитул 4">
            <a:extLst>
              <a:ext uri="{FF2B5EF4-FFF2-40B4-BE49-F238E27FC236}">
                <a16:creationId xmlns:a16="http://schemas.microsoft.com/office/drawing/2014/main" xmlns="" id="{804EF6FA-7589-4F01-8E4E-17B1A0A4167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D2B8D5AF-971D-4CE5-A8EC-BEB5FBBE926B}"/>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147108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9BC5477-36BB-48EB-88DB-CD7408FA2F5E}"/>
              </a:ext>
            </a:extLst>
          </p:cNvPr>
          <p:cNvSpPr>
            <a:spLocks noGrp="1"/>
          </p:cNvSpPr>
          <p:nvPr>
            <p:ph type="title"/>
          </p:nvPr>
        </p:nvSpPr>
        <p:spPr>
          <a:xfrm>
            <a:off x="838200" y="365125"/>
            <a:ext cx="9502211" cy="1325563"/>
          </a:xfrm>
        </p:spPr>
        <p:txBody>
          <a:bodyPr>
            <a:normAutofit/>
          </a:bodyPr>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FB673B35-DC9D-4A85-9BC7-FA853B98CA4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855A6C6A-2D4B-4220-9E3B-C42BCC88D007}"/>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5" name="Нижний колонтитул 4">
            <a:extLst>
              <a:ext uri="{FF2B5EF4-FFF2-40B4-BE49-F238E27FC236}">
                <a16:creationId xmlns:a16="http://schemas.microsoft.com/office/drawing/2014/main" xmlns="" id="{E41B653E-125A-466A-8E20-69D8F5C59D55}"/>
              </a:ext>
            </a:extLst>
          </p:cNvPr>
          <p:cNvSpPr>
            <a:spLocks noGrp="1"/>
          </p:cNvSpPr>
          <p:nvPr>
            <p:ph type="ftr" sz="quarter" idx="11"/>
          </p:nvPr>
        </p:nvSpPr>
        <p:spPr/>
        <p:txBody>
          <a:bodyPr/>
          <a:lstStyle/>
          <a:p>
            <a:r>
              <a:rPr lang="ru-RU" dirty="0"/>
              <a:t>Образовательный акселератор: от идеи к проекту</a:t>
            </a:r>
          </a:p>
        </p:txBody>
      </p:sp>
      <p:sp>
        <p:nvSpPr>
          <p:cNvPr id="6" name="Номер слайда 5">
            <a:extLst>
              <a:ext uri="{FF2B5EF4-FFF2-40B4-BE49-F238E27FC236}">
                <a16:creationId xmlns:a16="http://schemas.microsoft.com/office/drawing/2014/main" xmlns="" id="{4AD4FB31-D03F-440C-8602-A6A7A235F35F}"/>
              </a:ext>
            </a:extLst>
          </p:cNvPr>
          <p:cNvSpPr>
            <a:spLocks noGrp="1"/>
          </p:cNvSpPr>
          <p:nvPr>
            <p:ph type="sldNum" sz="quarter" idx="12"/>
          </p:nvPr>
        </p:nvSpPr>
        <p:spPr/>
        <p:txBody>
          <a:bodyPr/>
          <a:lstStyle/>
          <a:p>
            <a:fld id="{B83EA75F-E49B-4374-8916-639BFE9499C0}" type="slidenum">
              <a:rPr lang="ru-RU" smtClean="0"/>
              <a:t>‹#›</a:t>
            </a:fld>
            <a:endParaRPr lang="ru-RU"/>
          </a:p>
        </p:txBody>
      </p:sp>
      <p:pic>
        <p:nvPicPr>
          <p:cNvPr id="7" name="Объект 4">
            <a:extLst>
              <a:ext uri="{FF2B5EF4-FFF2-40B4-BE49-F238E27FC236}">
                <a16:creationId xmlns:a16="http://schemas.microsoft.com/office/drawing/2014/main" xmlns="" id="{37C42EC4-A337-455C-823A-B7A4D54C64C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34067" y="305303"/>
            <a:ext cx="1100809" cy="1361125"/>
          </a:xfrm>
          <a:prstGeom prst="rect">
            <a:avLst/>
          </a:prstGeom>
        </p:spPr>
      </p:pic>
    </p:spTree>
    <p:extLst>
      <p:ext uri="{BB962C8B-B14F-4D97-AF65-F5344CB8AC3E}">
        <p14:creationId xmlns:p14="http://schemas.microsoft.com/office/powerpoint/2010/main" val="469881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9B18903-6BE1-4FFB-AEC2-9F4CF0CCDBC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EF426E4B-365E-4519-9AEC-D4A182396B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5EC1FC96-24B6-4BAD-B41F-44B3062BE667}"/>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5" name="Нижний колонтитул 4">
            <a:extLst>
              <a:ext uri="{FF2B5EF4-FFF2-40B4-BE49-F238E27FC236}">
                <a16:creationId xmlns:a16="http://schemas.microsoft.com/office/drawing/2014/main" xmlns="" id="{0C5F1BD2-B574-4A56-B48C-149BD5CB909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25C74EFE-9131-44A6-B6DF-A9F7490D976A}"/>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83929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7412CE8-DCCF-4B55-AE75-AE1C390706F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4B18B6C9-78EB-4CCD-8D9A-4F916544E16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0E10899F-1365-4D44-A21C-A4C3B56F6DE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F8EA5A6F-471A-42EC-A6AD-E802F79474DA}"/>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6" name="Нижний колонтитул 5">
            <a:extLst>
              <a:ext uri="{FF2B5EF4-FFF2-40B4-BE49-F238E27FC236}">
                <a16:creationId xmlns:a16="http://schemas.microsoft.com/office/drawing/2014/main" xmlns="" id="{43F60396-A505-431D-A36A-BADB23A70CF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6287A7E4-20FA-4E06-9FFD-C0C60963DBFF}"/>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1672670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EAE4A85-A4EF-4183-BED9-FE1C9A097E27}"/>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77CF8F65-6BD2-486B-A8DB-BCB04780C8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D9A2E3A0-6D7F-4827-A7E6-7C1003B79738}"/>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37E6B8FE-6CA4-49D5-97E7-BC582E9E4B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93313C5F-21F5-43AD-B68C-F2F4683F4E4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1C85CDBB-F116-41B4-83B8-507A07337C4B}"/>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8" name="Нижний колонтитул 7">
            <a:extLst>
              <a:ext uri="{FF2B5EF4-FFF2-40B4-BE49-F238E27FC236}">
                <a16:creationId xmlns:a16="http://schemas.microsoft.com/office/drawing/2014/main" xmlns="" id="{DF58874F-3ACF-42C5-81AD-2642D69883F9}"/>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F018E426-711E-4DC3-A5EA-7D77DA28CEB6}"/>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579635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8919466-0DA8-4421-A449-C46FE972CFAD}"/>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87FC8DC5-36F2-47AD-96E0-817D4089448A}"/>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4" name="Нижний колонтитул 3">
            <a:extLst>
              <a:ext uri="{FF2B5EF4-FFF2-40B4-BE49-F238E27FC236}">
                <a16:creationId xmlns:a16="http://schemas.microsoft.com/office/drawing/2014/main" xmlns="" id="{4E4144D2-5B92-441A-A6F5-857ECBE2297E}"/>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BC099D2A-A9D0-4811-BAC3-A1A08D343804}"/>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3834578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59363F01-90A8-4844-9D95-A2C604B41E2E}"/>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3" name="Нижний колонтитул 2">
            <a:extLst>
              <a:ext uri="{FF2B5EF4-FFF2-40B4-BE49-F238E27FC236}">
                <a16:creationId xmlns:a16="http://schemas.microsoft.com/office/drawing/2014/main" xmlns="" id="{2320FFEB-BD8E-4A05-94F5-6E84BA787012}"/>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627C3468-9923-4FDE-9C75-00E7049C255F}"/>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1322487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98C0B94-44E7-4337-89C1-D9B0B6F2CED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394B89B1-05F0-4924-9FC1-180FDE50DE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DFA5A9AE-D0C2-4F98-BEE5-CAE562C556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F167AD80-25DC-442E-985A-946F86E16922}"/>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6" name="Нижний колонтитул 5">
            <a:extLst>
              <a:ext uri="{FF2B5EF4-FFF2-40B4-BE49-F238E27FC236}">
                <a16:creationId xmlns:a16="http://schemas.microsoft.com/office/drawing/2014/main" xmlns="" id="{1874B2F6-AF46-41F0-9993-930B30F9780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AA2DF932-497A-40B3-95B8-40913A22F3E8}"/>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3121105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5307764-DAFB-496A-97F5-736AD2E37B6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AB519585-FB66-4472-8353-15C68A0AA9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EE40D81D-9AB6-4F08-8FCC-4BD11CC5CE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C326A7B6-7A70-446D-B2D8-69FD1636E55A}"/>
              </a:ext>
            </a:extLst>
          </p:cNvPr>
          <p:cNvSpPr>
            <a:spLocks noGrp="1"/>
          </p:cNvSpPr>
          <p:nvPr>
            <p:ph type="dt" sz="half" idx="10"/>
          </p:nvPr>
        </p:nvSpPr>
        <p:spPr/>
        <p:txBody>
          <a:bodyPr/>
          <a:lstStyle/>
          <a:p>
            <a:fld id="{902F0442-816D-4D95-B139-B9B918CF9521}" type="datetimeFigureOut">
              <a:rPr lang="ru-RU" smtClean="0"/>
              <a:t>17.03.2022</a:t>
            </a:fld>
            <a:endParaRPr lang="ru-RU"/>
          </a:p>
        </p:txBody>
      </p:sp>
      <p:sp>
        <p:nvSpPr>
          <p:cNvPr id="6" name="Нижний колонтитул 5">
            <a:extLst>
              <a:ext uri="{FF2B5EF4-FFF2-40B4-BE49-F238E27FC236}">
                <a16:creationId xmlns:a16="http://schemas.microsoft.com/office/drawing/2014/main" xmlns="" id="{39752294-4C3C-4F2B-88D7-4D77D837F42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77C1C8E0-04B8-446A-9310-4323F946BF00}"/>
              </a:ext>
            </a:extLst>
          </p:cNvPr>
          <p:cNvSpPr>
            <a:spLocks noGrp="1"/>
          </p:cNvSpPr>
          <p:nvPr>
            <p:ph type="sldNum" sz="quarter" idx="12"/>
          </p:nvPr>
        </p:nvSpPr>
        <p:spPr/>
        <p:txBody>
          <a:bodyPr/>
          <a:lstStyle/>
          <a:p>
            <a:fld id="{B83EA75F-E49B-4374-8916-639BFE9499C0}" type="slidenum">
              <a:rPr lang="ru-RU" smtClean="0"/>
              <a:t>‹#›</a:t>
            </a:fld>
            <a:endParaRPr lang="ru-RU"/>
          </a:p>
        </p:txBody>
      </p:sp>
    </p:spTree>
    <p:extLst>
      <p:ext uri="{BB962C8B-B14F-4D97-AF65-F5344CB8AC3E}">
        <p14:creationId xmlns:p14="http://schemas.microsoft.com/office/powerpoint/2010/main" val="36883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27F95F9-436A-4951-92E6-6B22562EC9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97F8FD93-54DF-4525-997C-DD0A534AB5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23982810-2DE0-4DFF-8742-EAAD5C4FEC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F0442-816D-4D95-B139-B9B918CF9521}" type="datetimeFigureOut">
              <a:rPr lang="ru-RU" smtClean="0"/>
              <a:t>17.03.2022</a:t>
            </a:fld>
            <a:endParaRPr lang="ru-RU"/>
          </a:p>
        </p:txBody>
      </p:sp>
      <p:sp>
        <p:nvSpPr>
          <p:cNvPr id="5" name="Нижний колонтитул 4">
            <a:extLst>
              <a:ext uri="{FF2B5EF4-FFF2-40B4-BE49-F238E27FC236}">
                <a16:creationId xmlns:a16="http://schemas.microsoft.com/office/drawing/2014/main" xmlns="" id="{EC63157E-77FC-4FFA-9477-80D40EDC21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26529CAB-282A-4991-A5F8-1545608804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EA75F-E49B-4374-8916-639BFE9499C0}" type="slidenum">
              <a:rPr lang="ru-RU" smtClean="0"/>
              <a:t>‹#›</a:t>
            </a:fld>
            <a:endParaRPr lang="ru-RU"/>
          </a:p>
        </p:txBody>
      </p:sp>
    </p:spTree>
    <p:extLst>
      <p:ext uri="{BB962C8B-B14F-4D97-AF65-F5344CB8AC3E}">
        <p14:creationId xmlns:p14="http://schemas.microsoft.com/office/powerpoint/2010/main" val="8007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10C_202DE7EC.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microsoft.com/office/2018/10/relationships/comments" Target="../comments/modernComment_10A_AAB7D2BD.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10B_3E44BFC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18/10/relationships/comments" Target="../comments/modernComment_102_7B6D89FC.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03_2BCEF85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04_BA82926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05_2837359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06_377EF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18/10/relationships/comments" Target="../comments/modernComment_107_FC4C9EA3.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08_E1EBAC6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18/10/relationships/comments" Target="../comments/modernComment_109_C09EFC60.xm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7F7D209-80EA-4C99-8FF5-33E6C8C52D7E}"/>
              </a:ext>
            </a:extLst>
          </p:cNvPr>
          <p:cNvSpPr>
            <a:spLocks noGrp="1"/>
          </p:cNvSpPr>
          <p:nvPr>
            <p:ph type="ctrTitle"/>
          </p:nvPr>
        </p:nvSpPr>
        <p:spPr>
          <a:xfrm>
            <a:off x="1524000" y="1959866"/>
            <a:ext cx="9144000" cy="2387600"/>
          </a:xfrm>
        </p:spPr>
        <p:txBody>
          <a:bodyPr/>
          <a:lstStyle/>
          <a:p>
            <a:r>
              <a:rPr lang="ru-RU" dirty="0"/>
              <a:t>Презентация </a:t>
            </a:r>
            <a:br>
              <a:rPr lang="ru-RU" dirty="0"/>
            </a:br>
            <a:r>
              <a:rPr lang="ru-RU" dirty="0"/>
              <a:t>результатов работы</a:t>
            </a:r>
          </a:p>
        </p:txBody>
      </p:sp>
      <p:sp>
        <p:nvSpPr>
          <p:cNvPr id="3" name="Подзаголовок 2">
            <a:extLst>
              <a:ext uri="{FF2B5EF4-FFF2-40B4-BE49-F238E27FC236}">
                <a16:creationId xmlns:a16="http://schemas.microsoft.com/office/drawing/2014/main" xmlns="" id="{66477F9A-7DF4-4147-B603-6F7E5AACD14D}"/>
              </a:ext>
            </a:extLst>
          </p:cNvPr>
          <p:cNvSpPr>
            <a:spLocks noGrp="1"/>
          </p:cNvSpPr>
          <p:nvPr>
            <p:ph type="subTitle" idx="1"/>
          </p:nvPr>
        </p:nvSpPr>
        <p:spPr>
          <a:xfrm>
            <a:off x="1524000" y="4439541"/>
            <a:ext cx="9144000" cy="1655762"/>
          </a:xfrm>
        </p:spPr>
        <p:txBody>
          <a:bodyPr>
            <a:normAutofit lnSpcReduction="10000"/>
          </a:bodyPr>
          <a:lstStyle/>
          <a:p>
            <a:r>
              <a:rPr lang="ru-RU" dirty="0"/>
              <a:t>Группа: </a:t>
            </a:r>
            <a:r>
              <a:rPr lang="ru-RU" dirty="0" smtClean="0"/>
              <a:t>/№1</a:t>
            </a:r>
          </a:p>
          <a:p>
            <a:r>
              <a:rPr lang="ru-RU" dirty="0" smtClean="0"/>
              <a:t> «Учебно-методическое обеспечение образовательного </a:t>
            </a:r>
          </a:p>
          <a:p>
            <a:r>
              <a:rPr lang="ru-RU" dirty="0"/>
              <a:t>п</a:t>
            </a:r>
            <a:r>
              <a:rPr lang="ru-RU" dirty="0" smtClean="0"/>
              <a:t>роцесса обучающихся с ТМНР в соответствии с требованиями ФГОС УО (ИН)</a:t>
            </a:r>
            <a:r>
              <a:rPr lang="ru-RU" dirty="0" smtClean="0"/>
              <a:t>/</a:t>
            </a:r>
            <a:endParaRPr lang="ru-RU" dirty="0"/>
          </a:p>
        </p:txBody>
      </p:sp>
      <p:pic>
        <p:nvPicPr>
          <p:cNvPr id="4" name="Объект 4">
            <a:extLst>
              <a:ext uri="{FF2B5EF4-FFF2-40B4-BE49-F238E27FC236}">
                <a16:creationId xmlns:a16="http://schemas.microsoft.com/office/drawing/2014/main" xmlns="" id="{6C498302-4329-4A27-9DDA-4A3DA06D9F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1524" y="330111"/>
            <a:ext cx="1688952" cy="2088349"/>
          </a:xfrm>
          <a:prstGeom prst="rect">
            <a:avLst/>
          </a:prstGeom>
        </p:spPr>
      </p:pic>
      <p:sp>
        <p:nvSpPr>
          <p:cNvPr id="5" name="Подзаголовок 2">
            <a:extLst>
              <a:ext uri="{FF2B5EF4-FFF2-40B4-BE49-F238E27FC236}">
                <a16:creationId xmlns:a16="http://schemas.microsoft.com/office/drawing/2014/main" xmlns="" id="{EEBDCB77-411D-4891-A025-52253395DF41}"/>
              </a:ext>
            </a:extLst>
          </p:cNvPr>
          <p:cNvSpPr txBox="1">
            <a:spLocks/>
          </p:cNvSpPr>
          <p:nvPr/>
        </p:nvSpPr>
        <p:spPr>
          <a:xfrm>
            <a:off x="1524000" y="6095303"/>
            <a:ext cx="9144000" cy="5269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ru-RU" dirty="0"/>
              <a:t>Образовательный акселератор: от идеи к проекту</a:t>
            </a:r>
          </a:p>
        </p:txBody>
      </p:sp>
    </p:spTree>
    <p:extLst>
      <p:ext uri="{BB962C8B-B14F-4D97-AF65-F5344CB8AC3E}">
        <p14:creationId xmlns:p14="http://schemas.microsoft.com/office/powerpoint/2010/main" val="3475092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F6E1B22-CFA4-4CFA-B906-9ABE45CF7786}"/>
              </a:ext>
            </a:extLst>
          </p:cNvPr>
          <p:cNvSpPr>
            <a:spLocks noGrp="1"/>
          </p:cNvSpPr>
          <p:nvPr>
            <p:ph type="title"/>
          </p:nvPr>
        </p:nvSpPr>
        <p:spPr>
          <a:xfrm>
            <a:off x="838200" y="198871"/>
            <a:ext cx="9502211" cy="1325563"/>
          </a:xfrm>
        </p:spPr>
        <p:txBody>
          <a:bodyPr/>
          <a:lstStyle/>
          <a:p>
            <a:r>
              <a:rPr lang="ru-RU" b="1" dirty="0">
                <a:effectLst>
                  <a:outerShdw blurRad="38100" dist="38100" dir="2700000" algn="tl">
                    <a:srgbClr val="000000">
                      <a:alpha val="43137"/>
                    </a:srgbClr>
                  </a:outerShdw>
                </a:effectLst>
              </a:rPr>
              <a:t>Такт 3. Этапы реализации</a:t>
            </a:r>
          </a:p>
        </p:txBody>
      </p:sp>
      <p:sp>
        <p:nvSpPr>
          <p:cNvPr id="3" name="Объект 2">
            <a:extLst>
              <a:ext uri="{FF2B5EF4-FFF2-40B4-BE49-F238E27FC236}">
                <a16:creationId xmlns:a16="http://schemas.microsoft.com/office/drawing/2014/main" xmlns="" id="{E6DA0FAF-2894-4541-9243-FE42F28BA80C}"/>
              </a:ext>
            </a:extLst>
          </p:cNvPr>
          <p:cNvSpPr>
            <a:spLocks noGrp="1"/>
          </p:cNvSpPr>
          <p:nvPr>
            <p:ph idx="1"/>
          </p:nvPr>
        </p:nvSpPr>
        <p:spPr>
          <a:xfrm>
            <a:off x="850076" y="1101231"/>
            <a:ext cx="10515600" cy="4351338"/>
          </a:xfrm>
        </p:spPr>
        <p:txBody>
          <a:bodyPr>
            <a:noAutofit/>
          </a:bodyPr>
          <a:lstStyle/>
          <a:p>
            <a:pPr marL="0" indent="0">
              <a:lnSpc>
                <a:spcPct val="100000"/>
              </a:lnSpc>
              <a:buNone/>
            </a:pPr>
            <a:r>
              <a:rPr lang="ru-RU" sz="2400" b="1" dirty="0" smtClean="0"/>
              <a:t>1 этап</a:t>
            </a:r>
          </a:p>
          <a:p>
            <a:pPr marL="0" indent="0">
              <a:lnSpc>
                <a:spcPct val="100000"/>
              </a:lnSpc>
              <a:buNone/>
            </a:pPr>
            <a:r>
              <a:rPr lang="ru-RU" sz="2400" u="sng" dirty="0" smtClean="0"/>
              <a:t>Информационно-ознакомительный</a:t>
            </a:r>
          </a:p>
          <a:p>
            <a:pPr algn="just">
              <a:lnSpc>
                <a:spcPct val="100000"/>
              </a:lnSpc>
            </a:pPr>
            <a:r>
              <a:rPr lang="ru-RU" sz="2400" dirty="0" smtClean="0"/>
              <a:t>Разработка нормативно-правовой документации КИК (до мая 2022г.)</a:t>
            </a:r>
          </a:p>
          <a:p>
            <a:pPr algn="just">
              <a:lnSpc>
                <a:spcPct val="100000"/>
              </a:lnSpc>
            </a:pPr>
            <a:r>
              <a:rPr lang="ru-RU" sz="2400" dirty="0" smtClean="0"/>
              <a:t>Создание кадрового обеспечения деятельности КИК (в течение всего периода)</a:t>
            </a:r>
          </a:p>
          <a:p>
            <a:pPr marL="0" indent="0">
              <a:lnSpc>
                <a:spcPct val="100000"/>
              </a:lnSpc>
              <a:buNone/>
            </a:pPr>
            <a:r>
              <a:rPr lang="ru-RU" sz="2400" b="1" dirty="0" smtClean="0">
                <a:effectLst>
                  <a:outerShdw blurRad="38100" dist="38100" dir="2700000" algn="tl">
                    <a:srgbClr val="000000">
                      <a:alpha val="43137"/>
                    </a:srgbClr>
                  </a:outerShdw>
                </a:effectLst>
              </a:rPr>
              <a:t>2 этап</a:t>
            </a:r>
          </a:p>
          <a:p>
            <a:pPr marL="0" indent="0">
              <a:lnSpc>
                <a:spcPct val="100000"/>
              </a:lnSpc>
              <a:buNone/>
            </a:pPr>
            <a:r>
              <a:rPr lang="ru-RU" sz="2400" u="sng" dirty="0"/>
              <a:t>О</a:t>
            </a:r>
            <a:r>
              <a:rPr lang="ru-RU" sz="2400" u="sng" dirty="0" smtClean="0"/>
              <a:t>сновной </a:t>
            </a:r>
          </a:p>
          <a:p>
            <a:pPr marL="0" indent="0" algn="just">
              <a:lnSpc>
                <a:spcPct val="100000"/>
              </a:lnSpc>
              <a:buNone/>
            </a:pPr>
            <a:r>
              <a:rPr lang="ru-RU" sz="2400" dirty="0" smtClean="0"/>
              <a:t>Разработка рабочих тетрадей(до </a:t>
            </a:r>
            <a:r>
              <a:rPr lang="ru-RU" sz="2400" dirty="0"/>
              <a:t>июня </a:t>
            </a:r>
            <a:r>
              <a:rPr lang="ru-RU" sz="2400" dirty="0" smtClean="0"/>
              <a:t>2023):</a:t>
            </a:r>
          </a:p>
          <a:p>
            <a:pPr algn="just"/>
            <a:r>
              <a:rPr lang="ru-RU" sz="2400" dirty="0" smtClean="0"/>
              <a:t>КГКОУ  Школа 1 г. Комсомольска -на-Амуре по предмету «Окружающий природный мир» область  Окружающий мир.</a:t>
            </a:r>
          </a:p>
          <a:p>
            <a:pPr algn="just"/>
            <a:r>
              <a:rPr lang="ru-RU" sz="2400" dirty="0" smtClean="0"/>
              <a:t>КГКОУ ШИ 14, г. Амурск по предмету «Математические представления» область Математика.</a:t>
            </a:r>
            <a:endParaRPr lang="ru-RU" sz="2400" dirty="0"/>
          </a:p>
        </p:txBody>
      </p:sp>
    </p:spTree>
    <p:extLst>
      <p:ext uri="{BB962C8B-B14F-4D97-AF65-F5344CB8AC3E}">
        <p14:creationId xmlns:p14="http://schemas.microsoft.com/office/powerpoint/2010/main" val="539879404"/>
      </p:ext>
    </p:extLst>
  </p:cSld>
  <p:clrMapOvr>
    <a:masterClrMapping/>
  </p:clrMapOvr>
  <p:timing>
    <p:tnLst>
      <p:par>
        <p:cTn id="1" dur="indefinite" restart="never" nodeType="tmRoot"/>
      </p:par>
    </p:tnLst>
  </p:timing>
  <p:extLst mod="1">
    <p:ext uri="{6950BFC3-D8DA-4A85-94F7-54DA5524770B}">
      <p188:commentRel xmlns:p188="http://schemas.microsoft.com/office/powerpoint/2018/8/main" xmlns=""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prstClr val="black"/>
                </a:solidFill>
                <a:effectLst>
                  <a:outerShdw blurRad="38100" dist="38100" dir="2700000" algn="tl">
                    <a:srgbClr val="000000">
                      <a:alpha val="43137"/>
                    </a:srgbClr>
                  </a:outerShdw>
                </a:effectLst>
              </a:rPr>
              <a:t>Такт 3. Этапы реализации</a:t>
            </a:r>
            <a:endParaRPr lang="ru-RU" b="1" dirty="0">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lstStyle/>
          <a:p>
            <a:pPr marL="0" lvl="0" indent="0">
              <a:lnSpc>
                <a:spcPct val="100000"/>
              </a:lnSpc>
              <a:buNone/>
            </a:pPr>
            <a:r>
              <a:rPr lang="ru-RU" b="1" u="sng" dirty="0" smtClean="0">
                <a:solidFill>
                  <a:prstClr val="black"/>
                </a:solidFill>
                <a:effectLst>
                  <a:outerShdw blurRad="38100" dist="38100" dir="2700000" algn="tl">
                    <a:srgbClr val="000000">
                      <a:alpha val="43137"/>
                    </a:srgbClr>
                  </a:outerShdw>
                </a:effectLst>
              </a:rPr>
              <a:t>3 этап</a:t>
            </a:r>
          </a:p>
          <a:p>
            <a:pPr marL="0" lvl="0" indent="0">
              <a:lnSpc>
                <a:spcPct val="100000"/>
              </a:lnSpc>
              <a:buNone/>
            </a:pPr>
            <a:r>
              <a:rPr lang="ru-RU" u="sng" dirty="0" smtClean="0">
                <a:solidFill>
                  <a:prstClr val="black"/>
                </a:solidFill>
              </a:rPr>
              <a:t>Аналитический </a:t>
            </a:r>
          </a:p>
          <a:p>
            <a:pPr>
              <a:lnSpc>
                <a:spcPct val="100000"/>
              </a:lnSpc>
            </a:pPr>
            <a:r>
              <a:rPr lang="ru-RU" dirty="0" smtClean="0">
                <a:solidFill>
                  <a:prstClr val="black"/>
                </a:solidFill>
              </a:rPr>
              <a:t>Предоставление форм отчетности о деятельности КИК</a:t>
            </a:r>
          </a:p>
          <a:p>
            <a:pPr>
              <a:lnSpc>
                <a:spcPct val="100000"/>
              </a:lnSpc>
            </a:pPr>
            <a:r>
              <a:rPr lang="ru-RU" dirty="0" smtClean="0">
                <a:solidFill>
                  <a:prstClr val="black"/>
                </a:solidFill>
              </a:rPr>
              <a:t>Освещение деятельности КИК на сайте ОО</a:t>
            </a:r>
          </a:p>
          <a:p>
            <a:pPr marL="0" indent="0">
              <a:lnSpc>
                <a:spcPct val="100000"/>
              </a:lnSpc>
              <a:buNone/>
            </a:pPr>
            <a:endParaRPr lang="ru-RU" sz="2000" dirty="0" smtClean="0">
              <a:solidFill>
                <a:prstClr val="black"/>
              </a:solidFill>
            </a:endParaRPr>
          </a:p>
          <a:p>
            <a:pPr marL="0" lvl="0" indent="0">
              <a:lnSpc>
                <a:spcPct val="100000"/>
              </a:lnSpc>
              <a:buNone/>
            </a:pPr>
            <a:r>
              <a:rPr lang="ru-RU" u="sng" dirty="0" smtClean="0">
                <a:solidFill>
                  <a:prstClr val="black"/>
                </a:solidFill>
              </a:rPr>
              <a:t>Пролонгация проекта</a:t>
            </a:r>
          </a:p>
          <a:p>
            <a:pPr lvl="0">
              <a:lnSpc>
                <a:spcPct val="100000"/>
              </a:lnSpc>
            </a:pPr>
            <a:r>
              <a:rPr lang="ru-RU" dirty="0" smtClean="0">
                <a:solidFill>
                  <a:prstClr val="black"/>
                </a:solidFill>
              </a:rPr>
              <a:t>Апробация и дальнейшая разработка рабочих тетрадей по другим предметам для обучающихся с ТМНР</a:t>
            </a:r>
          </a:p>
          <a:p>
            <a:endParaRPr lang="ru-RU" dirty="0"/>
          </a:p>
        </p:txBody>
      </p:sp>
    </p:spTree>
    <p:extLst>
      <p:ext uri="{BB962C8B-B14F-4D97-AF65-F5344CB8AC3E}">
        <p14:creationId xmlns:p14="http://schemas.microsoft.com/office/powerpoint/2010/main" val="267746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F6E1B22-CFA4-4CFA-B906-9ABE45CF7786}"/>
              </a:ext>
            </a:extLst>
          </p:cNvPr>
          <p:cNvSpPr>
            <a:spLocks noGrp="1"/>
          </p:cNvSpPr>
          <p:nvPr>
            <p:ph type="title"/>
          </p:nvPr>
        </p:nvSpPr>
        <p:spPr>
          <a:xfrm>
            <a:off x="671945" y="353250"/>
            <a:ext cx="9502211" cy="1325563"/>
          </a:xfrm>
        </p:spPr>
        <p:txBody>
          <a:bodyPr/>
          <a:lstStyle/>
          <a:p>
            <a:r>
              <a:rPr lang="ru-RU" b="1" dirty="0">
                <a:effectLst>
                  <a:outerShdw blurRad="38100" dist="38100" dir="2700000" algn="tl">
                    <a:srgbClr val="000000">
                      <a:alpha val="43137"/>
                    </a:srgbClr>
                  </a:outerShdw>
                </a:effectLst>
              </a:rPr>
              <a:t>Такт 3. Наличные ресурсы</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474288635"/>
              </p:ext>
            </p:extLst>
          </p:nvPr>
        </p:nvGraphicFramePr>
        <p:xfrm>
          <a:off x="838200" y="1825625"/>
          <a:ext cx="10515600" cy="3850640"/>
        </p:xfrm>
        <a:graphic>
          <a:graphicData uri="http://schemas.openxmlformats.org/drawingml/2006/table">
            <a:tbl>
              <a:tblPr firstRow="1" bandRow="1">
                <a:tableStyleId>{5C22544A-7EE6-4342-B048-85BDC9FD1C3A}</a:tableStyleId>
              </a:tblPr>
              <a:tblGrid>
                <a:gridCol w="5257800"/>
                <a:gridCol w="5257800"/>
              </a:tblGrid>
              <a:tr h="370840">
                <a:tc>
                  <a:txBody>
                    <a:bodyPr/>
                    <a:lstStyle/>
                    <a:p>
                      <a:pPr algn="ctr"/>
                      <a:r>
                        <a:rPr lang="ru-RU" dirty="0" smtClean="0"/>
                        <a:t>Наличные ресурсы</a:t>
                      </a:r>
                      <a:endParaRPr lang="ru-RU" dirty="0"/>
                    </a:p>
                  </a:txBody>
                  <a:tcPr/>
                </a:tc>
                <a:tc>
                  <a:txBody>
                    <a:bodyPr/>
                    <a:lstStyle/>
                    <a:p>
                      <a:pPr algn="ctr"/>
                      <a:r>
                        <a:rPr lang="ru-RU" dirty="0" smtClean="0"/>
                        <a:t>Примечание </a:t>
                      </a:r>
                      <a:endParaRPr lang="ru-RU" dirty="0"/>
                    </a:p>
                  </a:txBody>
                  <a:tcPr/>
                </a:tc>
              </a:tr>
              <a:tr h="370840">
                <a:tc>
                  <a:txBody>
                    <a:bodyPr/>
                    <a:lstStyle/>
                    <a:p>
                      <a:r>
                        <a:rPr lang="ru-RU" dirty="0" smtClean="0"/>
                        <a:t>Управленческий ресурс</a:t>
                      </a:r>
                      <a:endParaRPr lang="ru-RU" dirty="0"/>
                    </a:p>
                  </a:txBody>
                  <a:tcPr/>
                </a:tc>
                <a:tc>
                  <a:txBody>
                    <a:bodyPr/>
                    <a:lstStyle/>
                    <a:p>
                      <a:r>
                        <a:rPr lang="ru-RU" dirty="0" smtClean="0"/>
                        <a:t>Организация и контроль всех этапов реализации проекта</a:t>
                      </a:r>
                      <a:endParaRPr lang="ru-RU" dirty="0"/>
                    </a:p>
                  </a:txBody>
                  <a:tcPr/>
                </a:tc>
              </a:tr>
              <a:tr h="370840">
                <a:tc>
                  <a:txBody>
                    <a:bodyPr/>
                    <a:lstStyle/>
                    <a:p>
                      <a:r>
                        <a:rPr lang="ru-RU" dirty="0" smtClean="0"/>
                        <a:t>Трудовые ресурсы</a:t>
                      </a:r>
                      <a:endParaRPr lang="ru-RU" dirty="0"/>
                    </a:p>
                  </a:txBody>
                  <a:tcPr/>
                </a:tc>
                <a:tc>
                  <a:txBody>
                    <a:bodyPr/>
                    <a:lstStyle/>
                    <a:p>
                      <a:r>
                        <a:rPr lang="ru-RU" dirty="0" smtClean="0"/>
                        <a:t>Педагогические команды ОО, задействованные</a:t>
                      </a:r>
                      <a:r>
                        <a:rPr lang="ru-RU" baseline="0" dirty="0" smtClean="0"/>
                        <a:t> в реализации проекта</a:t>
                      </a:r>
                      <a:endParaRPr lang="ru-RU" dirty="0"/>
                    </a:p>
                  </a:txBody>
                  <a:tcPr/>
                </a:tc>
              </a:tr>
              <a:tr h="370840">
                <a:tc>
                  <a:txBody>
                    <a:bodyPr/>
                    <a:lstStyle/>
                    <a:p>
                      <a:r>
                        <a:rPr lang="ru-RU" dirty="0" smtClean="0"/>
                        <a:t>Методическая база ХК ИРО</a:t>
                      </a:r>
                      <a:endParaRPr lang="ru-RU" dirty="0"/>
                    </a:p>
                  </a:txBody>
                  <a:tcPr/>
                </a:tc>
                <a:tc>
                  <a:txBody>
                    <a:bodyPr/>
                    <a:lstStyle/>
                    <a:p>
                      <a:r>
                        <a:rPr lang="ru-RU" dirty="0" smtClean="0"/>
                        <a:t>Кураторство над проектом</a:t>
                      </a:r>
                      <a:endParaRPr lang="ru-RU" dirty="0"/>
                    </a:p>
                  </a:txBody>
                  <a:tcPr/>
                </a:tc>
              </a:tr>
              <a:tr h="370840">
                <a:tc>
                  <a:txBody>
                    <a:bodyPr/>
                    <a:lstStyle/>
                    <a:p>
                      <a:r>
                        <a:rPr lang="ru-RU" dirty="0" smtClean="0"/>
                        <a:t>Информационные</a:t>
                      </a:r>
                      <a:r>
                        <a:rPr lang="ru-RU" baseline="0" dirty="0" smtClean="0"/>
                        <a:t> ресурсы</a:t>
                      </a:r>
                      <a:endParaRPr lang="ru-RU" dirty="0"/>
                    </a:p>
                  </a:txBody>
                  <a:tcPr/>
                </a:tc>
                <a:tc>
                  <a:txBody>
                    <a:bodyPr/>
                    <a:lstStyle/>
                    <a:p>
                      <a:r>
                        <a:rPr lang="ru-RU" dirty="0" smtClean="0"/>
                        <a:t>Доступ к методическим материалам ОО РФ, осуществляющих инновационную деятельность в работе с детьми с ТМНР.</a:t>
                      </a:r>
                      <a:endParaRPr lang="ru-RU" dirty="0"/>
                    </a:p>
                  </a:txBody>
                  <a:tcPr/>
                </a:tc>
              </a:tr>
              <a:tr h="370840">
                <a:tc>
                  <a:txBody>
                    <a:bodyPr/>
                    <a:lstStyle/>
                    <a:p>
                      <a:r>
                        <a:rPr lang="ru-RU" dirty="0" smtClean="0"/>
                        <a:t>Время</a:t>
                      </a:r>
                      <a:r>
                        <a:rPr lang="ru-RU" baseline="0" dirty="0" smtClean="0"/>
                        <a:t> </a:t>
                      </a:r>
                      <a:endParaRPr lang="ru-RU" dirty="0"/>
                    </a:p>
                  </a:txBody>
                  <a:tcPr/>
                </a:tc>
                <a:tc>
                  <a:txBody>
                    <a:bodyPr/>
                    <a:lstStyle/>
                    <a:p>
                      <a:r>
                        <a:rPr lang="ru-RU" dirty="0" smtClean="0"/>
                        <a:t>Срок реализации проекта: </a:t>
                      </a:r>
                    </a:p>
                    <a:p>
                      <a:r>
                        <a:rPr lang="ru-RU" dirty="0" smtClean="0"/>
                        <a:t>1</a:t>
                      </a:r>
                      <a:r>
                        <a:rPr lang="ru-RU" baseline="0" dirty="0" smtClean="0"/>
                        <a:t> этап –разработка пособий до июня 2023 </a:t>
                      </a:r>
                    </a:p>
                    <a:p>
                      <a:r>
                        <a:rPr lang="ru-RU" baseline="0" dirty="0" smtClean="0"/>
                        <a:t>2 этап – пролонгация проекта </a:t>
                      </a:r>
                      <a:endParaRPr lang="ru-RU" dirty="0"/>
                    </a:p>
                  </a:txBody>
                  <a:tcPr/>
                </a:tc>
              </a:tr>
            </a:tbl>
          </a:graphicData>
        </a:graphic>
      </p:graphicFrame>
    </p:spTree>
    <p:extLst>
      <p:ext uri="{BB962C8B-B14F-4D97-AF65-F5344CB8AC3E}">
        <p14:creationId xmlns:p14="http://schemas.microsoft.com/office/powerpoint/2010/main" val="2864173757"/>
      </p:ext>
    </p:extLst>
  </p:cSld>
  <p:clrMapOvr>
    <a:masterClrMapping/>
  </p:clrMapOvr>
  <p:timing>
    <p:tnLst>
      <p:par>
        <p:cTn id="1" dur="indefinite" restart="never" nodeType="tmRoot"/>
      </p:par>
    </p:tnLst>
  </p:timing>
  <p:extLst mod="1">
    <p:ext uri="{6950BFC3-D8DA-4A85-94F7-54DA5524770B}">
      <p188:commentRel xmlns:p188="http://schemas.microsoft.com/office/powerpoint/2018/8/main" xmlns=""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F6E1B22-CFA4-4CFA-B906-9ABE45CF7786}"/>
              </a:ext>
            </a:extLst>
          </p:cNvPr>
          <p:cNvSpPr>
            <a:spLocks noGrp="1"/>
          </p:cNvSpPr>
          <p:nvPr>
            <p:ph type="title"/>
          </p:nvPr>
        </p:nvSpPr>
        <p:spPr/>
        <p:txBody>
          <a:bodyPr/>
          <a:lstStyle/>
          <a:p>
            <a:r>
              <a:rPr lang="ru-RU" b="1" dirty="0">
                <a:effectLst>
                  <a:outerShdw blurRad="38100" dist="38100" dir="2700000" algn="tl">
                    <a:srgbClr val="000000">
                      <a:alpha val="43137"/>
                    </a:srgbClr>
                  </a:outerShdw>
                </a:effectLst>
              </a:rPr>
              <a:t>Такт 3. Дефицитные ресурсы</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215690118"/>
              </p:ext>
            </p:extLst>
          </p:nvPr>
        </p:nvGraphicFramePr>
        <p:xfrm>
          <a:off x="838200" y="1825625"/>
          <a:ext cx="10515600" cy="2473960"/>
        </p:xfrm>
        <a:graphic>
          <a:graphicData uri="http://schemas.openxmlformats.org/drawingml/2006/table">
            <a:tbl>
              <a:tblPr firstRow="1" bandRow="1">
                <a:tableStyleId>{5C22544A-7EE6-4342-B048-85BDC9FD1C3A}</a:tableStyleId>
              </a:tblPr>
              <a:tblGrid>
                <a:gridCol w="5257800"/>
                <a:gridCol w="5257800"/>
              </a:tblGrid>
              <a:tr h="370840">
                <a:tc>
                  <a:txBody>
                    <a:bodyPr/>
                    <a:lstStyle/>
                    <a:p>
                      <a:pPr algn="ctr"/>
                      <a:r>
                        <a:rPr lang="ru-RU" dirty="0" smtClean="0"/>
                        <a:t>Дефицитные ресурсы</a:t>
                      </a:r>
                      <a:endParaRPr lang="ru-RU" dirty="0"/>
                    </a:p>
                  </a:txBody>
                  <a:tcPr/>
                </a:tc>
                <a:tc>
                  <a:txBody>
                    <a:bodyPr/>
                    <a:lstStyle/>
                    <a:p>
                      <a:pPr algn="ctr"/>
                      <a:r>
                        <a:rPr lang="ru-RU" dirty="0" smtClean="0"/>
                        <a:t>Пути решения</a:t>
                      </a:r>
                      <a:endParaRPr lang="ru-RU" dirty="0"/>
                    </a:p>
                  </a:txBody>
                  <a:tcPr/>
                </a:tc>
              </a:tr>
              <a:tr h="370840">
                <a:tc>
                  <a:txBody>
                    <a:bodyPr/>
                    <a:lstStyle/>
                    <a:p>
                      <a:pPr algn="just"/>
                      <a:r>
                        <a:rPr lang="ru-RU" dirty="0" smtClean="0"/>
                        <a:t>Материальные ресурсы (расходные материалы, используемые при работе на проекте для достижения его основной цели)</a:t>
                      </a:r>
                      <a:endParaRPr lang="ru-RU" dirty="0"/>
                    </a:p>
                  </a:txBody>
                  <a:tcPr/>
                </a:tc>
                <a:tc>
                  <a:txBody>
                    <a:bodyPr/>
                    <a:lstStyle/>
                    <a:p>
                      <a:r>
                        <a:rPr lang="ru-RU" dirty="0" smtClean="0"/>
                        <a:t>Привлечение материальных средств всех заинтересованных в реализации проекта лиц</a:t>
                      </a:r>
                      <a:r>
                        <a:rPr lang="ru-RU" baseline="0" dirty="0" smtClean="0"/>
                        <a:t> (родительская общественность, педагогический коллектив, администрация ОО, социальные партнеры</a:t>
                      </a:r>
                      <a:endParaRPr lang="ru-RU" dirty="0"/>
                    </a:p>
                  </a:txBody>
                  <a:tcPr/>
                </a:tc>
              </a:tr>
              <a:tr h="370840">
                <a:tc>
                  <a:txBody>
                    <a:bodyPr/>
                    <a:lstStyle/>
                    <a:p>
                      <a:r>
                        <a:rPr lang="ru-RU" dirty="0" smtClean="0"/>
                        <a:t>Компетенция (компьютерная верстка итогового продукта)</a:t>
                      </a:r>
                      <a:endParaRPr lang="ru-RU" dirty="0"/>
                    </a:p>
                  </a:txBody>
                  <a:tcPr/>
                </a:tc>
                <a:tc>
                  <a:txBody>
                    <a:bodyPr/>
                    <a:lstStyle/>
                    <a:p>
                      <a:r>
                        <a:rPr lang="ru-RU" dirty="0" smtClean="0"/>
                        <a:t>Технологические</a:t>
                      </a:r>
                      <a:r>
                        <a:rPr lang="ru-RU" baseline="0" dirty="0" smtClean="0"/>
                        <a:t> ресурсы ХК ИРО (типография); обучение КИК по данной компетенции</a:t>
                      </a:r>
                      <a:endParaRPr lang="ru-RU" dirty="0"/>
                    </a:p>
                  </a:txBody>
                  <a:tcPr/>
                </a:tc>
              </a:tr>
            </a:tbl>
          </a:graphicData>
        </a:graphic>
      </p:graphicFrame>
    </p:spTree>
    <p:extLst>
      <p:ext uri="{BB962C8B-B14F-4D97-AF65-F5344CB8AC3E}">
        <p14:creationId xmlns:p14="http://schemas.microsoft.com/office/powerpoint/2010/main" val="1044692932"/>
      </p:ext>
    </p:extLst>
  </p:cSld>
  <p:clrMapOvr>
    <a:masterClrMapping/>
  </p:clrMapOvr>
  <p:extLst mod="1">
    <p:ext uri="{6950BFC3-D8DA-4A85-94F7-54DA5524770B}">
      <p188:commentRel xmlns:p188="http://schemas.microsoft.com/office/powerpoint/2018/8/main" xmlns=""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32F85EC-2073-4884-97A8-684B7807F009}"/>
              </a:ext>
            </a:extLst>
          </p:cNvPr>
          <p:cNvSpPr>
            <a:spLocks noGrp="1"/>
          </p:cNvSpPr>
          <p:nvPr>
            <p:ph type="title"/>
          </p:nvPr>
        </p:nvSpPr>
        <p:spPr>
          <a:xfrm>
            <a:off x="838199" y="305303"/>
            <a:ext cx="9348387" cy="1361125"/>
          </a:xfrm>
        </p:spPr>
        <p:txBody>
          <a:bodyPr>
            <a:normAutofit/>
          </a:bodyPr>
          <a:lstStyle/>
          <a:p>
            <a:pPr algn="just"/>
            <a:r>
              <a:rPr lang="ru-RU" sz="3200" b="1" dirty="0">
                <a:effectLst>
                  <a:outerShdw blurRad="38100" dist="38100" dir="2700000" algn="tl">
                    <a:srgbClr val="000000">
                      <a:alpha val="43137"/>
                    </a:srgbClr>
                  </a:outerShdw>
                </a:effectLst>
              </a:rPr>
              <a:t>Такт </a:t>
            </a:r>
            <a:r>
              <a:rPr lang="ru-RU" sz="3200" b="1" dirty="0" smtClean="0">
                <a:effectLst>
                  <a:outerShdw blurRad="38100" dist="38100" dir="2700000" algn="tl">
                    <a:srgbClr val="000000">
                      <a:alpha val="43137"/>
                    </a:srgbClr>
                  </a:outerShdw>
                </a:effectLst>
              </a:rPr>
              <a:t>1. Обоснование </a:t>
            </a:r>
            <a:r>
              <a:rPr lang="ru-RU" sz="3200" b="1" dirty="0">
                <a:effectLst>
                  <a:outerShdw blurRad="38100" dist="38100" dir="2700000" algn="tl">
                    <a:srgbClr val="000000">
                      <a:alpha val="43137"/>
                    </a:srgbClr>
                  </a:outerShdw>
                </a:effectLst>
              </a:rPr>
              <a:t>необходимости проекта: проблема, на которую нацелен проект</a:t>
            </a:r>
          </a:p>
        </p:txBody>
      </p:sp>
      <p:pic>
        <p:nvPicPr>
          <p:cNvPr id="4" name="Рисунок 3">
            <a:extLst>
              <a:ext uri="{FF2B5EF4-FFF2-40B4-BE49-F238E27FC236}">
                <a16:creationId xmlns:a16="http://schemas.microsoft.com/office/drawing/2014/main" xmlns="" id="{C7287EDB-5AA2-4450-9F9C-93614F041220}"/>
              </a:ext>
            </a:extLst>
          </p:cNvPr>
          <p:cNvPicPr>
            <a:picLocks noChangeAspect="1"/>
          </p:cNvPicPr>
          <p:nvPr/>
        </p:nvPicPr>
        <p:blipFill>
          <a:blip r:embed="rId2"/>
          <a:stretch>
            <a:fillRect/>
          </a:stretch>
        </p:blipFill>
        <p:spPr>
          <a:xfrm>
            <a:off x="838199" y="1889525"/>
            <a:ext cx="3909277" cy="3836392"/>
          </a:xfrm>
          <a:prstGeom prst="rect">
            <a:avLst/>
          </a:prstGeom>
        </p:spPr>
      </p:pic>
      <p:sp>
        <p:nvSpPr>
          <p:cNvPr id="7" name="Объект 6">
            <a:extLst>
              <a:ext uri="{FF2B5EF4-FFF2-40B4-BE49-F238E27FC236}">
                <a16:creationId xmlns:a16="http://schemas.microsoft.com/office/drawing/2014/main" xmlns="" id="{1E94EF3A-DF2F-4FF7-8C8C-1277FD645F8C}"/>
              </a:ext>
            </a:extLst>
          </p:cNvPr>
          <p:cNvSpPr>
            <a:spLocks noGrp="1"/>
          </p:cNvSpPr>
          <p:nvPr>
            <p:ph idx="1"/>
          </p:nvPr>
        </p:nvSpPr>
        <p:spPr>
          <a:xfrm>
            <a:off x="5118930" y="1825625"/>
            <a:ext cx="6447636" cy="3126385"/>
          </a:xfrm>
        </p:spPr>
        <p:txBody>
          <a:bodyPr/>
          <a:lstStyle/>
          <a:p>
            <a:r>
              <a:rPr lang="ru-RU" dirty="0" smtClean="0"/>
              <a:t>Реализация СИПР не обеспечена методическими разработками.</a:t>
            </a:r>
          </a:p>
          <a:p>
            <a:endParaRPr lang="ru-RU" dirty="0" smtClean="0"/>
          </a:p>
          <a:p>
            <a:endParaRPr lang="ru-RU" dirty="0"/>
          </a:p>
        </p:txBody>
      </p:sp>
      <p:sp>
        <p:nvSpPr>
          <p:cNvPr id="3" name="Прямоугольник 2"/>
          <p:cNvSpPr/>
          <p:nvPr/>
        </p:nvSpPr>
        <p:spPr>
          <a:xfrm>
            <a:off x="5470566" y="2967391"/>
            <a:ext cx="6096000" cy="1643527"/>
          </a:xfrm>
          <a:prstGeom prst="rect">
            <a:avLst/>
          </a:prstGeom>
        </p:spPr>
        <p:txBody>
          <a:bodyPr>
            <a:spAutoFit/>
          </a:bodyPr>
          <a:lstStyle/>
          <a:p>
            <a:pPr lvl="0" algn="just">
              <a:lnSpc>
                <a:spcPct val="90000"/>
              </a:lnSpc>
              <a:spcBef>
                <a:spcPts val="1000"/>
              </a:spcBef>
            </a:pPr>
            <a:r>
              <a:rPr lang="ru-RU" sz="2800" dirty="0" smtClean="0">
                <a:solidFill>
                  <a:srgbClr val="FF0000"/>
                </a:solidFill>
              </a:rPr>
              <a:t>!!!</a:t>
            </a:r>
            <a:r>
              <a:rPr lang="ru-RU" sz="2800" dirty="0" smtClean="0">
                <a:solidFill>
                  <a:prstClr val="black"/>
                </a:solidFill>
              </a:rPr>
              <a:t>Возникла необходимость разработки рабочих тетрадей по </a:t>
            </a:r>
            <a:r>
              <a:rPr lang="ru-RU" sz="2800" dirty="0">
                <a:solidFill>
                  <a:prstClr val="black"/>
                </a:solidFill>
              </a:rPr>
              <a:t>основным предметам для </a:t>
            </a:r>
            <a:r>
              <a:rPr lang="ru-RU" sz="2800" dirty="0" smtClean="0">
                <a:solidFill>
                  <a:prstClr val="black"/>
                </a:solidFill>
              </a:rPr>
              <a:t>обучающихся с ТМНР.</a:t>
            </a:r>
            <a:endParaRPr lang="ru-RU" sz="2800" dirty="0">
              <a:solidFill>
                <a:prstClr val="black"/>
              </a:solidFill>
            </a:endParaRPr>
          </a:p>
        </p:txBody>
      </p:sp>
    </p:spTree>
    <p:extLst>
      <p:ext uri="{BB962C8B-B14F-4D97-AF65-F5344CB8AC3E}">
        <p14:creationId xmlns:p14="http://schemas.microsoft.com/office/powerpoint/2010/main" val="2070776316"/>
      </p:ext>
    </p:extLst>
  </p:cSld>
  <p:clrMapOvr>
    <a:masterClrMapping/>
  </p:clrMapOvr>
  <p:extLst mod="1">
    <p:ext uri="{6950BFC3-D8DA-4A85-94F7-54DA5524770B}">
      <p188:commentRel xmlns:p188="http://schemas.microsoft.com/office/powerpoint/2018/8/main" xmlns=""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a:extLst>
              <a:ext uri="{FF2B5EF4-FFF2-40B4-BE49-F238E27FC236}">
                <a16:creationId xmlns:a16="http://schemas.microsoft.com/office/drawing/2014/main" xmlns="" id="{F2D4D66F-B5BA-4DF7-955F-B5F98F8ACB56}"/>
              </a:ext>
            </a:extLst>
          </p:cNvPr>
          <p:cNvSpPr>
            <a:spLocks noGrp="1"/>
          </p:cNvSpPr>
          <p:nvPr>
            <p:ph type="title"/>
          </p:nvPr>
        </p:nvSpPr>
        <p:spPr>
          <a:xfrm>
            <a:off x="755072" y="1030143"/>
            <a:ext cx="9502211" cy="1325563"/>
          </a:xfrm>
        </p:spPr>
        <p:txBody>
          <a:bodyPr>
            <a:normAutofit fontScale="90000"/>
          </a:bodyPr>
          <a:lstStyle/>
          <a:p>
            <a:pPr algn="just"/>
            <a:r>
              <a:rPr lang="ru-RU" sz="3200" b="1" dirty="0">
                <a:effectLst>
                  <a:outerShdw blurRad="38100" dist="38100" dir="2700000" algn="tl">
                    <a:srgbClr val="000000">
                      <a:alpha val="43137"/>
                    </a:srgbClr>
                  </a:outerShdw>
                </a:effectLst>
              </a:rPr>
              <a:t>Замысел проекта </a:t>
            </a:r>
            <a:r>
              <a:rPr lang="ru-RU" sz="3200" b="1" dirty="0" smtClean="0">
                <a:effectLst>
                  <a:outerShdw blurRad="38100" dist="38100" dir="2700000" algn="tl">
                    <a:srgbClr val="000000">
                      <a:alpha val="43137"/>
                    </a:srgbClr>
                  </a:outerShdw>
                </a:effectLst>
              </a:rPr>
              <a:t>группы</a:t>
            </a:r>
            <a:r>
              <a:rPr lang="ru-RU" sz="3200" dirty="0" smtClean="0"/>
              <a:t>: </a:t>
            </a:r>
            <a:r>
              <a:rPr lang="ru-RU" dirty="0" smtClean="0"/>
              <a:t>«</a:t>
            </a:r>
            <a:r>
              <a:rPr lang="ru-RU" sz="3200" dirty="0" smtClean="0"/>
              <a:t>Разработка рабочих </a:t>
            </a:r>
            <a:r>
              <a:rPr lang="ru-RU" dirty="0"/>
              <a:t>тетрадей </a:t>
            </a:r>
            <a:r>
              <a:rPr lang="ru-RU" dirty="0" smtClean="0"/>
              <a:t>по предметам </a:t>
            </a:r>
            <a:r>
              <a:rPr lang="ru-RU" dirty="0"/>
              <a:t>«Окружающий природный мир» область  Окружающий </a:t>
            </a:r>
            <a:r>
              <a:rPr lang="ru-RU" dirty="0" smtClean="0"/>
              <a:t>мир</a:t>
            </a:r>
            <a:r>
              <a:rPr lang="ru-RU" dirty="0"/>
              <a:t>; «Математические представления» область </a:t>
            </a:r>
            <a:r>
              <a:rPr lang="ru-RU" dirty="0" smtClean="0"/>
              <a:t>Математика </a:t>
            </a:r>
            <a:r>
              <a:rPr lang="ru-RU" sz="3200" dirty="0" smtClean="0"/>
              <a:t>для обучающихся с тяжелыми множественными нарушениями развития (ТМНР)»</a:t>
            </a:r>
            <a:endParaRPr lang="ru-RU" sz="3200" dirty="0"/>
          </a:p>
        </p:txBody>
      </p:sp>
      <p:sp>
        <p:nvSpPr>
          <p:cNvPr id="3" name="Объект 2">
            <a:extLst>
              <a:ext uri="{FF2B5EF4-FFF2-40B4-BE49-F238E27FC236}">
                <a16:creationId xmlns:a16="http://schemas.microsoft.com/office/drawing/2014/main" xmlns="" id="{13FC7CDF-A354-4C2B-A254-DB27B796D063}"/>
              </a:ext>
            </a:extLst>
          </p:cNvPr>
          <p:cNvSpPr>
            <a:spLocks noGrp="1"/>
          </p:cNvSpPr>
          <p:nvPr>
            <p:ph idx="1"/>
          </p:nvPr>
        </p:nvSpPr>
        <p:spPr>
          <a:xfrm>
            <a:off x="838199" y="3195431"/>
            <a:ext cx="10253354" cy="2860985"/>
          </a:xfrm>
        </p:spPr>
        <p:txBody>
          <a:bodyPr/>
          <a:lstStyle/>
          <a:p>
            <a:pPr marL="0" indent="0" algn="just">
              <a:buNone/>
            </a:pPr>
            <a:r>
              <a:rPr lang="ru-RU" b="1" dirty="0" smtClean="0">
                <a:effectLst>
                  <a:outerShdw blurRad="38100" dist="38100" dir="2700000" algn="tl">
                    <a:srgbClr val="000000">
                      <a:alpha val="43137"/>
                    </a:srgbClr>
                  </a:outerShdw>
                </a:effectLst>
              </a:rPr>
              <a:t>Цель: </a:t>
            </a:r>
            <a:r>
              <a:rPr lang="ru-RU" dirty="0" smtClean="0"/>
              <a:t>Разработка и внедрение рабочих тетрадей для </a:t>
            </a:r>
            <a:r>
              <a:rPr lang="ru-RU" dirty="0"/>
              <a:t>обучающихся с тяжелыми множественными нарушениями </a:t>
            </a:r>
            <a:r>
              <a:rPr lang="ru-RU" dirty="0" smtClean="0"/>
              <a:t>развития</a:t>
            </a:r>
            <a:r>
              <a:rPr lang="ru-RU" dirty="0"/>
              <a:t> (</a:t>
            </a:r>
            <a:r>
              <a:rPr lang="ru-RU" dirty="0" smtClean="0"/>
              <a:t>ТМНР).</a:t>
            </a:r>
          </a:p>
          <a:p>
            <a:pPr marL="0" indent="0" algn="just">
              <a:buNone/>
            </a:pPr>
            <a:r>
              <a:rPr lang="ru-RU" b="1" dirty="0" smtClean="0"/>
              <a:t>Идея проекта: </a:t>
            </a:r>
            <a:r>
              <a:rPr lang="ru-RU" dirty="0" smtClean="0"/>
              <a:t>Создание рабочих тетрадей для обеспечения индивидуального развития каждого обучающегося с ТМНР в соответствии с их психофизическими особенности.</a:t>
            </a:r>
            <a:endParaRPr lang="ru-RU" dirty="0"/>
          </a:p>
          <a:p>
            <a:endParaRPr lang="ru-RU" dirty="0"/>
          </a:p>
        </p:txBody>
      </p:sp>
    </p:spTree>
    <p:extLst>
      <p:ext uri="{BB962C8B-B14F-4D97-AF65-F5344CB8AC3E}">
        <p14:creationId xmlns:p14="http://schemas.microsoft.com/office/powerpoint/2010/main" val="734984275"/>
      </p:ext>
    </p:extLst>
  </p:cSld>
  <p:clrMapOvr>
    <a:masterClrMapping/>
  </p:clrMapOvr>
  <p:extLst mod="1">
    <p:ext uri="{6950BFC3-D8DA-4A85-94F7-54DA5524770B}">
      <p188:commentRel xmlns:p188="http://schemas.microsoft.com/office/powerpoint/2018/8/main" xmlns=""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a:extLst>
              <a:ext uri="{FF2B5EF4-FFF2-40B4-BE49-F238E27FC236}">
                <a16:creationId xmlns:a16="http://schemas.microsoft.com/office/drawing/2014/main" xmlns="" id="{7608F508-9013-48B1-A44E-5527436DC94E}"/>
              </a:ext>
            </a:extLst>
          </p:cNvPr>
          <p:cNvSpPr>
            <a:spLocks noGrp="1"/>
          </p:cNvSpPr>
          <p:nvPr>
            <p:ph type="title"/>
          </p:nvPr>
        </p:nvSpPr>
        <p:spPr/>
        <p:txBody>
          <a:bodyPr/>
          <a:lstStyle/>
          <a:p>
            <a:r>
              <a:rPr lang="ru-RU" sz="3200" b="1" dirty="0">
                <a:effectLst>
                  <a:outerShdw blurRad="38100" dist="38100" dir="2700000" algn="tl">
                    <a:srgbClr val="000000">
                      <a:alpha val="43137"/>
                    </a:srgbClr>
                  </a:outerShdw>
                </a:effectLst>
              </a:rPr>
              <a:t>Состав проектной </a:t>
            </a:r>
            <a:r>
              <a:rPr lang="ru-RU" sz="3200" b="1" dirty="0" smtClean="0">
                <a:effectLst>
                  <a:outerShdw blurRad="38100" dist="38100" dir="2700000" algn="tl">
                    <a:srgbClr val="000000">
                      <a:alpha val="43137"/>
                    </a:srgbClr>
                  </a:outerShdw>
                </a:effectLst>
              </a:rPr>
              <a:t>группы:</a:t>
            </a:r>
            <a:endParaRPr lang="ru-RU" sz="3200" b="1" dirty="0">
              <a:effectLst>
                <a:outerShdw blurRad="38100" dist="38100" dir="2700000" algn="tl">
                  <a:srgbClr val="000000">
                    <a:alpha val="43137"/>
                  </a:srgbClr>
                </a:outerShdw>
              </a:effectLst>
            </a:endParaRPr>
          </a:p>
        </p:txBody>
      </p:sp>
      <p:graphicFrame>
        <p:nvGraphicFramePr>
          <p:cNvPr id="2" name="Таблица 5">
            <a:extLst>
              <a:ext uri="{FF2B5EF4-FFF2-40B4-BE49-F238E27FC236}">
                <a16:creationId xmlns:a16="http://schemas.microsoft.com/office/drawing/2014/main" xmlns="" id="{1047787A-7E69-43BC-8DB1-F03AEA229B8D}"/>
              </a:ext>
            </a:extLst>
          </p:cNvPr>
          <p:cNvGraphicFramePr>
            <a:graphicFrameLocks noGrp="1"/>
          </p:cNvGraphicFramePr>
          <p:nvPr>
            <p:ph idx="1"/>
            <p:extLst>
              <p:ext uri="{D42A27DB-BD31-4B8C-83A1-F6EECF244321}">
                <p14:modId xmlns:p14="http://schemas.microsoft.com/office/powerpoint/2010/main" val="3017621988"/>
              </p:ext>
            </p:extLst>
          </p:nvPr>
        </p:nvGraphicFramePr>
        <p:xfrm>
          <a:off x="838200" y="1825625"/>
          <a:ext cx="10515600" cy="42164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xmlns="" val="415067614"/>
                    </a:ext>
                  </a:extLst>
                </a:gridCol>
                <a:gridCol w="3505200">
                  <a:extLst>
                    <a:ext uri="{9D8B030D-6E8A-4147-A177-3AD203B41FA5}">
                      <a16:colId xmlns:a16="http://schemas.microsoft.com/office/drawing/2014/main" xmlns="" val="1616491969"/>
                    </a:ext>
                  </a:extLst>
                </a:gridCol>
                <a:gridCol w="3505200">
                  <a:extLst>
                    <a:ext uri="{9D8B030D-6E8A-4147-A177-3AD203B41FA5}">
                      <a16:colId xmlns:a16="http://schemas.microsoft.com/office/drawing/2014/main" xmlns="" val="4235716610"/>
                    </a:ext>
                  </a:extLst>
                </a:gridCol>
              </a:tblGrid>
              <a:tr h="370840">
                <a:tc>
                  <a:txBody>
                    <a:bodyPr/>
                    <a:lstStyle/>
                    <a:p>
                      <a:pPr algn="ctr"/>
                      <a:r>
                        <a:rPr lang="ru-RU" dirty="0" smtClean="0"/>
                        <a:t>ФИО</a:t>
                      </a:r>
                      <a:endParaRPr lang="ru-RU" dirty="0"/>
                    </a:p>
                  </a:txBody>
                  <a:tcPr/>
                </a:tc>
                <a:tc>
                  <a:txBody>
                    <a:bodyPr/>
                    <a:lstStyle/>
                    <a:p>
                      <a:r>
                        <a:rPr lang="ru-RU" dirty="0"/>
                        <a:t>Учреждение</a:t>
                      </a:r>
                    </a:p>
                  </a:txBody>
                  <a:tcPr/>
                </a:tc>
                <a:tc>
                  <a:txBody>
                    <a:bodyPr/>
                    <a:lstStyle/>
                    <a:p>
                      <a:r>
                        <a:rPr lang="ru-RU" dirty="0"/>
                        <a:t>Должность</a:t>
                      </a:r>
                    </a:p>
                  </a:txBody>
                  <a:tcPr/>
                </a:tc>
                <a:extLst>
                  <a:ext uri="{0D108BD9-81ED-4DB2-BD59-A6C34878D82A}">
                    <a16:rowId xmlns:a16="http://schemas.microsoft.com/office/drawing/2014/main" xmlns="" val="3922143972"/>
                  </a:ext>
                </a:extLst>
              </a:tr>
              <a:tr h="370840">
                <a:tc>
                  <a:txBody>
                    <a:bodyPr/>
                    <a:lstStyle/>
                    <a:p>
                      <a:pPr algn="l"/>
                      <a:r>
                        <a:rPr lang="ru-RU" dirty="0" err="1" smtClean="0"/>
                        <a:t>Боева</a:t>
                      </a:r>
                      <a:r>
                        <a:rPr lang="ru-RU" dirty="0" smtClean="0"/>
                        <a:t> Ирина Петровна</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КГКОУ ШИ 14 г. Амурск</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Зам директора по УВР</a:t>
                      </a:r>
                    </a:p>
                  </a:txBody>
                  <a:tcPr/>
                </a:tc>
              </a:tr>
              <a:tr h="370840">
                <a:tc>
                  <a:txBody>
                    <a:bodyPr/>
                    <a:lstStyle/>
                    <a:p>
                      <a:r>
                        <a:rPr lang="ru-RU" dirty="0" err="1" smtClean="0"/>
                        <a:t>Кочина</a:t>
                      </a:r>
                      <a:r>
                        <a:rPr lang="ru-RU" dirty="0" smtClean="0"/>
                        <a:t> Любовь Ивановна</a:t>
                      </a:r>
                      <a:endParaRPr lang="ru-RU" dirty="0"/>
                    </a:p>
                  </a:txBody>
                  <a:tcPr/>
                </a:tc>
                <a:tc>
                  <a:txBody>
                    <a:bodyPr/>
                    <a:lstStyle/>
                    <a:p>
                      <a:r>
                        <a:rPr lang="ru-RU" dirty="0" smtClean="0"/>
                        <a:t>КГКОУ ШИ 14 г. Амурск</a:t>
                      </a:r>
                      <a:endParaRPr lang="ru-RU" dirty="0"/>
                    </a:p>
                  </a:txBody>
                  <a:tcPr/>
                </a:tc>
                <a:tc>
                  <a:txBody>
                    <a:bodyPr/>
                    <a:lstStyle/>
                    <a:p>
                      <a:pPr algn="just"/>
                      <a:r>
                        <a:rPr lang="ru-RU" dirty="0" smtClean="0"/>
                        <a:t>Руководитель</a:t>
                      </a:r>
                      <a:r>
                        <a:rPr lang="ru-RU" baseline="0" dirty="0" smtClean="0"/>
                        <a:t> МО учителей работающих с обучающимися с ТМНР, учитель - дефектолог</a:t>
                      </a:r>
                      <a:endParaRPr lang="ru-RU" dirty="0"/>
                    </a:p>
                  </a:txBody>
                  <a:tcPr/>
                </a:tc>
                <a:extLst>
                  <a:ext uri="{0D108BD9-81ED-4DB2-BD59-A6C34878D82A}">
                    <a16:rowId xmlns:a16="http://schemas.microsoft.com/office/drawing/2014/main" xmlns="" val="3693145406"/>
                  </a:ext>
                </a:extLst>
              </a:tr>
              <a:tr h="370840">
                <a:tc>
                  <a:txBody>
                    <a:bodyPr/>
                    <a:lstStyle/>
                    <a:p>
                      <a:r>
                        <a:rPr lang="ru-RU" dirty="0" err="1" smtClean="0"/>
                        <a:t>Балтакис</a:t>
                      </a:r>
                      <a:r>
                        <a:rPr lang="ru-RU" dirty="0" smtClean="0"/>
                        <a:t> Наталья Николаевна</a:t>
                      </a:r>
                      <a:endParaRPr lang="ru-RU" dirty="0"/>
                    </a:p>
                  </a:txBody>
                  <a:tcPr/>
                </a:tc>
                <a:tc>
                  <a:txBody>
                    <a:bodyPr/>
                    <a:lstStyle/>
                    <a:p>
                      <a:r>
                        <a:rPr lang="ru-RU" dirty="0" smtClean="0"/>
                        <a:t>КГКОУ ШИ 14</a:t>
                      </a:r>
                      <a:r>
                        <a:rPr lang="ru-RU" baseline="0" dirty="0" smtClean="0"/>
                        <a:t> </a:t>
                      </a:r>
                      <a:r>
                        <a:rPr lang="ru-RU" dirty="0" smtClean="0"/>
                        <a:t> г. Амурск</a:t>
                      </a:r>
                      <a:endParaRPr lang="ru-RU" dirty="0"/>
                    </a:p>
                  </a:txBody>
                  <a:tcPr/>
                </a:tc>
                <a:tc>
                  <a:txBody>
                    <a:bodyPr/>
                    <a:lstStyle/>
                    <a:p>
                      <a:r>
                        <a:rPr lang="ru-RU" dirty="0" smtClean="0"/>
                        <a:t>Учитель - дефектолог</a:t>
                      </a:r>
                      <a:endParaRPr lang="ru-RU" dirty="0"/>
                    </a:p>
                  </a:txBody>
                  <a:tcPr/>
                </a:tc>
              </a:tr>
              <a:tr h="370840">
                <a:tc>
                  <a:txBody>
                    <a:bodyPr/>
                    <a:lstStyle/>
                    <a:p>
                      <a:r>
                        <a:rPr lang="ru-RU" dirty="0" err="1" smtClean="0"/>
                        <a:t>Бочарникова</a:t>
                      </a:r>
                      <a:r>
                        <a:rPr lang="ru-RU" dirty="0" smtClean="0"/>
                        <a:t> Екатерина Юрьевна</a:t>
                      </a:r>
                      <a:endParaRPr lang="ru-RU" dirty="0"/>
                    </a:p>
                  </a:txBody>
                  <a:tcPr/>
                </a:tc>
                <a:tc>
                  <a:txBody>
                    <a:bodyPr/>
                    <a:lstStyle/>
                    <a:p>
                      <a:r>
                        <a:rPr lang="ru-RU" dirty="0" smtClean="0"/>
                        <a:t>КГКОУ Школа 1 Г. Комсомольск-на-Амуре</a:t>
                      </a:r>
                      <a:endParaRPr lang="ru-RU" dirty="0"/>
                    </a:p>
                  </a:txBody>
                  <a:tcPr/>
                </a:tc>
                <a:tc>
                  <a:txBody>
                    <a:bodyPr/>
                    <a:lstStyle/>
                    <a:p>
                      <a:r>
                        <a:rPr lang="ru-RU" dirty="0" smtClean="0"/>
                        <a:t>Зам директора по УВР</a:t>
                      </a:r>
                      <a:endParaRPr lang="ru-RU" dirty="0"/>
                    </a:p>
                  </a:txBody>
                  <a:tcPr/>
                </a:tc>
              </a:tr>
              <a:tr h="370840">
                <a:tc>
                  <a:txBody>
                    <a:bodyPr/>
                    <a:lstStyle/>
                    <a:p>
                      <a:r>
                        <a:rPr lang="ru-RU" dirty="0" err="1" smtClean="0"/>
                        <a:t>Колмыкова</a:t>
                      </a:r>
                      <a:r>
                        <a:rPr lang="ru-RU" dirty="0" smtClean="0"/>
                        <a:t> Инна Валерьевна</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КГКОУ Школа 1 Г. Комсомольск-на-Амуре</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Зам директора по ВР</a:t>
                      </a:r>
                    </a:p>
                    <a:p>
                      <a:endParaRPr lang="ru-RU" dirty="0"/>
                    </a:p>
                  </a:txBody>
                  <a:tcPr/>
                </a:tc>
              </a:tr>
              <a:tr h="370840">
                <a:tc>
                  <a:txBody>
                    <a:bodyPr/>
                    <a:lstStyle/>
                    <a:p>
                      <a:r>
                        <a:rPr lang="ru-RU" dirty="0" smtClean="0"/>
                        <a:t>Рассадина Галина Викторовна</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КГКОУ Школа 1 Г. Комсомольск-на-Амуре</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dirty="0" smtClean="0"/>
                        <a:t>Руководитель</a:t>
                      </a:r>
                      <a:r>
                        <a:rPr lang="ru-RU" baseline="0" dirty="0" smtClean="0"/>
                        <a:t> МО педагогов начальной школы, учитель</a:t>
                      </a:r>
                      <a:endParaRPr lang="ru-RU" dirty="0"/>
                    </a:p>
                  </a:txBody>
                  <a:tcPr/>
                </a:tc>
              </a:tr>
            </a:tbl>
          </a:graphicData>
        </a:graphic>
      </p:graphicFrame>
    </p:spTree>
    <p:extLst>
      <p:ext uri="{BB962C8B-B14F-4D97-AF65-F5344CB8AC3E}">
        <p14:creationId xmlns:p14="http://schemas.microsoft.com/office/powerpoint/2010/main" val="3129119328"/>
      </p:ext>
    </p:extLst>
  </p:cSld>
  <p:clrMapOvr>
    <a:masterClrMapping/>
  </p:clrMapOvr>
  <p:extLst mod="1">
    <p:ext uri="{6950BFC3-D8DA-4A85-94F7-54DA5524770B}">
      <p188:commentRel xmlns:p188="http://schemas.microsoft.com/office/powerpoint/2018/8/main" xmlns=""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32F85EC-2073-4884-97A8-684B7807F009}"/>
              </a:ext>
            </a:extLst>
          </p:cNvPr>
          <p:cNvSpPr>
            <a:spLocks noGrp="1"/>
          </p:cNvSpPr>
          <p:nvPr>
            <p:ph type="title"/>
          </p:nvPr>
        </p:nvSpPr>
        <p:spPr>
          <a:xfrm>
            <a:off x="838199" y="305303"/>
            <a:ext cx="9348387" cy="1361125"/>
          </a:xfrm>
        </p:spPr>
        <p:txBody>
          <a:bodyPr>
            <a:normAutofit/>
          </a:bodyPr>
          <a:lstStyle/>
          <a:p>
            <a:pPr algn="just"/>
            <a:r>
              <a:rPr lang="ru-RU" sz="3200" b="1" dirty="0">
                <a:effectLst>
                  <a:outerShdw blurRad="38100" dist="38100" dir="2700000" algn="tl">
                    <a:srgbClr val="000000">
                      <a:alpha val="43137"/>
                    </a:srgbClr>
                  </a:outerShdw>
                </a:effectLst>
              </a:rPr>
              <a:t>Такт 1. Целевая аудитория проекта: носитель проблемы, получатель выгоды от ее решения</a:t>
            </a:r>
          </a:p>
        </p:txBody>
      </p:sp>
      <p:sp>
        <p:nvSpPr>
          <p:cNvPr id="7" name="Объект 6">
            <a:extLst>
              <a:ext uri="{FF2B5EF4-FFF2-40B4-BE49-F238E27FC236}">
                <a16:creationId xmlns:a16="http://schemas.microsoft.com/office/drawing/2014/main" xmlns="" id="{1E94EF3A-DF2F-4FF7-8C8C-1277FD645F8C}"/>
              </a:ext>
            </a:extLst>
          </p:cNvPr>
          <p:cNvSpPr>
            <a:spLocks noGrp="1"/>
          </p:cNvSpPr>
          <p:nvPr>
            <p:ph idx="1"/>
          </p:nvPr>
        </p:nvSpPr>
        <p:spPr>
          <a:xfrm>
            <a:off x="838200" y="1825625"/>
            <a:ext cx="10515600" cy="4351338"/>
          </a:xfrm>
        </p:spPr>
        <p:txBody>
          <a:bodyPr/>
          <a:lstStyle/>
          <a:p>
            <a:pPr marL="0" indent="0">
              <a:buNone/>
            </a:pPr>
            <a:r>
              <a:rPr lang="ru-RU" dirty="0" smtClean="0">
                <a:solidFill>
                  <a:prstClr val="black"/>
                </a:solidFill>
                <a:latin typeface="Calibri Light"/>
                <a:ea typeface="+mj-ea"/>
                <a:cs typeface="+mj-cs"/>
              </a:rPr>
              <a:t>                                                                                  </a:t>
            </a:r>
            <a:r>
              <a:rPr lang="ru-RU" dirty="0" smtClean="0"/>
              <a:t>                              </a:t>
            </a:r>
            <a:r>
              <a:rPr lang="ru-RU" dirty="0" smtClean="0"/>
              <a:t>                        </a:t>
            </a:r>
          </a:p>
          <a:p>
            <a:pPr marL="0" indent="0">
              <a:buNone/>
            </a:pPr>
            <a:endParaRPr lang="ru-RU" dirty="0"/>
          </a:p>
          <a:p>
            <a:pPr marL="0" indent="0">
              <a:buNone/>
            </a:pPr>
            <a:endParaRPr lang="ru-RU" dirty="0" smtClean="0"/>
          </a:p>
          <a:p>
            <a:pPr marL="0" indent="0">
              <a:buNone/>
            </a:pPr>
            <a:endParaRPr lang="ru-RU" dirty="0"/>
          </a:p>
          <a:p>
            <a:pPr marL="0" indent="0">
              <a:buNone/>
            </a:pPr>
            <a:r>
              <a:rPr lang="ru-RU" dirty="0" smtClean="0"/>
              <a:t>ТМНР </a:t>
            </a:r>
          </a:p>
          <a:p>
            <a:r>
              <a:rPr lang="ru-RU" dirty="0" smtClean="0"/>
              <a:t>                                              </a:t>
            </a:r>
            <a:endParaRPr lang="ru-RU" dirty="0"/>
          </a:p>
        </p:txBody>
      </p:sp>
      <p:sp>
        <p:nvSpPr>
          <p:cNvPr id="4" name="Стрелка вправо 3"/>
          <p:cNvSpPr/>
          <p:nvPr/>
        </p:nvSpPr>
        <p:spPr>
          <a:xfrm>
            <a:off x="2613563" y="1662543"/>
            <a:ext cx="1894114" cy="10450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Педагоги</a:t>
            </a:r>
            <a:r>
              <a:rPr lang="ru-RU" dirty="0" smtClean="0"/>
              <a:t> </a:t>
            </a:r>
            <a:endParaRPr lang="ru-RU" dirty="0"/>
          </a:p>
        </p:txBody>
      </p:sp>
      <p:sp>
        <p:nvSpPr>
          <p:cNvPr id="8" name="Стрелка вправо 7"/>
          <p:cNvSpPr/>
          <p:nvPr/>
        </p:nvSpPr>
        <p:spPr>
          <a:xfrm>
            <a:off x="2613563" y="2800596"/>
            <a:ext cx="2030680" cy="13240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t>Родители (законные представители)</a:t>
            </a:r>
            <a:endParaRPr lang="ru-RU" sz="1400" dirty="0"/>
          </a:p>
        </p:txBody>
      </p:sp>
      <p:sp>
        <p:nvSpPr>
          <p:cNvPr id="9" name="Стрелка вправо 8"/>
          <p:cNvSpPr/>
          <p:nvPr/>
        </p:nvSpPr>
        <p:spPr>
          <a:xfrm>
            <a:off x="2613563" y="5292439"/>
            <a:ext cx="2137557" cy="10865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t>Социальные партнеры</a:t>
            </a:r>
          </a:p>
        </p:txBody>
      </p:sp>
      <p:sp>
        <p:nvSpPr>
          <p:cNvPr id="10" name="Стрелка вправо 9"/>
          <p:cNvSpPr/>
          <p:nvPr/>
        </p:nvSpPr>
        <p:spPr>
          <a:xfrm>
            <a:off x="2601685" y="4121727"/>
            <a:ext cx="2042558" cy="1256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t>Администрация ОО</a:t>
            </a:r>
            <a:endParaRPr lang="ru-RU" sz="1400" dirty="0"/>
          </a:p>
        </p:txBody>
      </p:sp>
      <p:sp>
        <p:nvSpPr>
          <p:cNvPr id="6" name="Прямоугольник 5"/>
          <p:cNvSpPr/>
          <p:nvPr/>
        </p:nvSpPr>
        <p:spPr>
          <a:xfrm>
            <a:off x="866897" y="1890155"/>
            <a:ext cx="1638795" cy="4261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Целевая аудитория</a:t>
            </a:r>
          </a:p>
          <a:p>
            <a:pPr algn="ctr"/>
            <a:r>
              <a:rPr lang="ru-RU" dirty="0" smtClean="0"/>
              <a:t>проекта</a:t>
            </a:r>
            <a:endParaRPr lang="ru-RU" dirty="0"/>
          </a:p>
        </p:txBody>
      </p:sp>
      <p:sp>
        <p:nvSpPr>
          <p:cNvPr id="11" name="Прямоугольник 10"/>
          <p:cNvSpPr/>
          <p:nvPr/>
        </p:nvSpPr>
        <p:spPr>
          <a:xfrm>
            <a:off x="5163785" y="1880261"/>
            <a:ext cx="1638795" cy="4261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Получатели выгоды</a:t>
            </a:r>
            <a:endParaRPr lang="ru-RU" dirty="0"/>
          </a:p>
        </p:txBody>
      </p:sp>
      <p:sp>
        <p:nvSpPr>
          <p:cNvPr id="12" name="Стрелка вправо 11"/>
          <p:cNvSpPr/>
          <p:nvPr/>
        </p:nvSpPr>
        <p:spPr>
          <a:xfrm>
            <a:off x="7002482" y="3536866"/>
            <a:ext cx="930235" cy="3463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 </a:t>
            </a:r>
            <a:endParaRPr lang="ru-RU" dirty="0"/>
          </a:p>
        </p:txBody>
      </p:sp>
      <p:sp>
        <p:nvSpPr>
          <p:cNvPr id="13" name="Облако 12"/>
          <p:cNvSpPr/>
          <p:nvPr/>
        </p:nvSpPr>
        <p:spPr>
          <a:xfrm>
            <a:off x="8562109" y="2968831"/>
            <a:ext cx="2410691" cy="178129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Обучающиеся с ТМНР</a:t>
            </a:r>
            <a:endParaRPr lang="ru-RU" sz="1600" dirty="0"/>
          </a:p>
        </p:txBody>
      </p:sp>
    </p:spTree>
    <p:extLst>
      <p:ext uri="{BB962C8B-B14F-4D97-AF65-F5344CB8AC3E}">
        <p14:creationId xmlns:p14="http://schemas.microsoft.com/office/powerpoint/2010/main" val="674706833"/>
      </p:ext>
    </p:extLst>
  </p:cSld>
  <p:clrMapOvr>
    <a:masterClrMapping/>
  </p:clrMapOvr>
  <p:extLst mod="1">
    <p:ext uri="{6950BFC3-D8DA-4A85-94F7-54DA5524770B}">
      <p188:commentRel xmlns:p188="http://schemas.microsoft.com/office/powerpoint/2018/8/main" xmlns=""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32F85EC-2073-4884-97A8-684B7807F009}"/>
              </a:ext>
            </a:extLst>
          </p:cNvPr>
          <p:cNvSpPr>
            <a:spLocks noGrp="1"/>
          </p:cNvSpPr>
          <p:nvPr>
            <p:ph type="title"/>
          </p:nvPr>
        </p:nvSpPr>
        <p:spPr>
          <a:xfrm>
            <a:off x="838199" y="305303"/>
            <a:ext cx="9348387" cy="1361125"/>
          </a:xfrm>
        </p:spPr>
        <p:txBody>
          <a:bodyPr>
            <a:normAutofit/>
          </a:bodyPr>
          <a:lstStyle/>
          <a:p>
            <a:pPr algn="just"/>
            <a:r>
              <a:rPr lang="ru-RU" sz="3200" b="1" dirty="0">
                <a:effectLst>
                  <a:outerShdw blurRad="38100" dist="38100" dir="2700000" algn="tl">
                    <a:srgbClr val="000000">
                      <a:alpha val="43137"/>
                    </a:srgbClr>
                  </a:outerShdw>
                </a:effectLst>
              </a:rPr>
              <a:t>Такт 1. Е</a:t>
            </a:r>
            <a:r>
              <a:rPr lang="ru-RU" b="1" dirty="0">
                <a:effectLst>
                  <a:outerShdw blurRad="38100" dist="38100" dir="2700000" algn="tl">
                    <a:srgbClr val="000000">
                      <a:alpha val="43137"/>
                    </a:srgbClr>
                  </a:outerShdw>
                </a:effectLst>
              </a:rPr>
              <a:t>сли проблему не решить…</a:t>
            </a:r>
            <a:endParaRPr lang="ru-RU" sz="3200" b="1" dirty="0">
              <a:effectLst>
                <a:outerShdw blurRad="38100" dist="38100" dir="2700000" algn="tl">
                  <a:srgbClr val="000000">
                    <a:alpha val="43137"/>
                  </a:srgbClr>
                </a:outerShdw>
              </a:effectLst>
            </a:endParaRPr>
          </a:p>
        </p:txBody>
      </p:sp>
      <p:sp>
        <p:nvSpPr>
          <p:cNvPr id="7" name="Объект 6">
            <a:extLst>
              <a:ext uri="{FF2B5EF4-FFF2-40B4-BE49-F238E27FC236}">
                <a16:creationId xmlns:a16="http://schemas.microsoft.com/office/drawing/2014/main" xmlns="" id="{1E94EF3A-DF2F-4FF7-8C8C-1277FD645F8C}"/>
              </a:ext>
            </a:extLst>
          </p:cNvPr>
          <p:cNvSpPr>
            <a:spLocks noGrp="1"/>
          </p:cNvSpPr>
          <p:nvPr>
            <p:ph idx="1"/>
          </p:nvPr>
        </p:nvSpPr>
        <p:spPr>
          <a:xfrm>
            <a:off x="838200" y="1825625"/>
            <a:ext cx="10515600" cy="4351338"/>
          </a:xfrm>
        </p:spPr>
        <p:txBody>
          <a:bodyPr/>
          <a:lstStyle/>
          <a:p>
            <a:r>
              <a:rPr lang="ru-RU" dirty="0" smtClean="0"/>
              <a:t>Дети </a:t>
            </a:r>
            <a:r>
              <a:rPr lang="ru-RU" dirty="0"/>
              <a:t>о</a:t>
            </a:r>
            <a:r>
              <a:rPr lang="ru-RU" dirty="0" smtClean="0"/>
              <a:t>станутся  без рабочих тетрадей, что затрудняет доступность и освоение учебного материала.</a:t>
            </a:r>
            <a:endParaRPr lang="ru-RU" dirty="0" smtClean="0"/>
          </a:p>
          <a:p>
            <a:pPr algn="just"/>
            <a:r>
              <a:rPr lang="ru-RU" dirty="0" smtClean="0"/>
              <a:t>Процесс </a:t>
            </a:r>
            <a:r>
              <a:rPr lang="ru-RU" dirty="0"/>
              <a:t>реализации СИПР для обучающихся  с </a:t>
            </a:r>
            <a:r>
              <a:rPr lang="ru-RU" dirty="0" smtClean="0"/>
              <a:t>ТМНР </a:t>
            </a:r>
            <a:r>
              <a:rPr lang="ru-RU" dirty="0"/>
              <a:t>о</a:t>
            </a:r>
            <a:r>
              <a:rPr lang="ru-RU" dirty="0" smtClean="0"/>
              <a:t>станется трудоемким, </a:t>
            </a:r>
            <a:r>
              <a:rPr lang="ru-RU" dirty="0" err="1" smtClean="0"/>
              <a:t>энергозатратным</a:t>
            </a:r>
            <a:r>
              <a:rPr lang="ru-RU" dirty="0" smtClean="0"/>
              <a:t> для педагога.</a:t>
            </a:r>
            <a:endParaRPr lang="ru-RU" dirty="0"/>
          </a:p>
        </p:txBody>
      </p:sp>
    </p:spTree>
    <p:extLst>
      <p:ext uri="{BB962C8B-B14F-4D97-AF65-F5344CB8AC3E}">
        <p14:creationId xmlns:p14="http://schemas.microsoft.com/office/powerpoint/2010/main" val="58191843"/>
      </p:ext>
    </p:extLst>
  </p:cSld>
  <p:clrMapOvr>
    <a:masterClrMapping/>
  </p:clrMapOvr>
  <p:extLst mod="1">
    <p:ext uri="{6950BFC3-D8DA-4A85-94F7-54DA5524770B}">
      <p188:commentRel xmlns:p188="http://schemas.microsoft.com/office/powerpoint/2018/8/main" xmlns=""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3B5844F-14E9-431A-B6BF-77565B4CAB32}"/>
              </a:ext>
            </a:extLst>
          </p:cNvPr>
          <p:cNvSpPr>
            <a:spLocks noGrp="1"/>
          </p:cNvSpPr>
          <p:nvPr>
            <p:ph type="title"/>
          </p:nvPr>
        </p:nvSpPr>
        <p:spPr/>
        <p:txBody>
          <a:bodyPr/>
          <a:lstStyle/>
          <a:p>
            <a:r>
              <a:rPr lang="ru-RU" b="1" dirty="0">
                <a:effectLst>
                  <a:outerShdw blurRad="38100" dist="38100" dir="2700000" algn="tl">
                    <a:srgbClr val="000000">
                      <a:alpha val="43137"/>
                    </a:srgbClr>
                  </a:outerShdw>
                </a:effectLst>
              </a:rPr>
              <a:t>Такт 2. Результат проекта</a:t>
            </a:r>
          </a:p>
        </p:txBody>
      </p:sp>
      <p:sp>
        <p:nvSpPr>
          <p:cNvPr id="3" name="Объект 2">
            <a:extLst>
              <a:ext uri="{FF2B5EF4-FFF2-40B4-BE49-F238E27FC236}">
                <a16:creationId xmlns:a16="http://schemas.microsoft.com/office/drawing/2014/main" xmlns="" id="{E3CB429F-C834-41EF-B7A7-A1830E987C49}"/>
              </a:ext>
            </a:extLst>
          </p:cNvPr>
          <p:cNvSpPr>
            <a:spLocks noGrp="1"/>
          </p:cNvSpPr>
          <p:nvPr>
            <p:ph idx="1"/>
          </p:nvPr>
        </p:nvSpPr>
        <p:spPr>
          <a:xfrm>
            <a:off x="5411244" y="1825625"/>
            <a:ext cx="5942556" cy="4351338"/>
          </a:xfrm>
        </p:spPr>
        <p:txBody>
          <a:bodyPr/>
          <a:lstStyle/>
          <a:p>
            <a:pPr algn="just"/>
            <a:r>
              <a:rPr lang="ru-RU" dirty="0" smtClean="0"/>
              <a:t>У 70% обучающихся по АООП (вариант 2) повысится  активное и сознательное участие в процессе обучения и освоения учебного материала.</a:t>
            </a:r>
          </a:p>
          <a:p>
            <a:pPr algn="just"/>
            <a:r>
              <a:rPr lang="ru-RU" dirty="0" smtClean="0"/>
              <a:t>100% педагогов, реализующих АООП (вариант 2) используют учебно-методическое пособие по основным предметам.</a:t>
            </a:r>
            <a:endParaRPr lang="ru-RU" dirty="0"/>
          </a:p>
        </p:txBody>
      </p:sp>
      <p:pic>
        <p:nvPicPr>
          <p:cNvPr id="5" name="Рисунок 4">
            <a:extLst>
              <a:ext uri="{FF2B5EF4-FFF2-40B4-BE49-F238E27FC236}">
                <a16:creationId xmlns:a16="http://schemas.microsoft.com/office/drawing/2014/main" xmlns="" id="{FC17B3DF-656A-4DED-868A-4187CC5AE14D}"/>
              </a:ext>
            </a:extLst>
          </p:cNvPr>
          <p:cNvPicPr>
            <a:picLocks noChangeAspect="1"/>
          </p:cNvPicPr>
          <p:nvPr/>
        </p:nvPicPr>
        <p:blipFill>
          <a:blip r:embed="rId2"/>
          <a:stretch>
            <a:fillRect/>
          </a:stretch>
        </p:blipFill>
        <p:spPr>
          <a:xfrm>
            <a:off x="838200" y="1840984"/>
            <a:ext cx="4435074" cy="4320620"/>
          </a:xfrm>
          <a:prstGeom prst="rect">
            <a:avLst/>
          </a:prstGeom>
        </p:spPr>
      </p:pic>
    </p:spTree>
    <p:extLst>
      <p:ext uri="{BB962C8B-B14F-4D97-AF65-F5344CB8AC3E}">
        <p14:creationId xmlns:p14="http://schemas.microsoft.com/office/powerpoint/2010/main" val="4232879779"/>
      </p:ext>
    </p:extLst>
  </p:cSld>
  <p:clrMapOvr>
    <a:masterClrMapping/>
  </p:clrMapOvr>
  <p:extLst mod="1">
    <p:ext uri="{6950BFC3-D8DA-4A85-94F7-54DA5524770B}">
      <p188:commentRel xmlns:p188="http://schemas.microsoft.com/office/powerpoint/2018/8/main" xmlns=""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3B5844F-14E9-431A-B6BF-77565B4CAB32}"/>
              </a:ext>
            </a:extLst>
          </p:cNvPr>
          <p:cNvSpPr>
            <a:spLocks noGrp="1"/>
          </p:cNvSpPr>
          <p:nvPr>
            <p:ph type="title"/>
          </p:nvPr>
        </p:nvSpPr>
        <p:spPr/>
        <p:txBody>
          <a:bodyPr/>
          <a:lstStyle/>
          <a:p>
            <a:r>
              <a:rPr lang="ru-RU" b="1" dirty="0">
                <a:effectLst>
                  <a:outerShdw blurRad="38100" dist="38100" dir="2700000" algn="tl">
                    <a:srgbClr val="000000">
                      <a:alpha val="43137"/>
                    </a:srgbClr>
                  </a:outerShdw>
                </a:effectLst>
              </a:rPr>
              <a:t>Такт 2. Эффекты проекта</a:t>
            </a:r>
          </a:p>
        </p:txBody>
      </p:sp>
      <p:sp>
        <p:nvSpPr>
          <p:cNvPr id="3" name="Объект 2">
            <a:extLst>
              <a:ext uri="{FF2B5EF4-FFF2-40B4-BE49-F238E27FC236}">
                <a16:creationId xmlns:a16="http://schemas.microsoft.com/office/drawing/2014/main" xmlns="" id="{E3CB429F-C834-41EF-B7A7-A1830E987C49}"/>
              </a:ext>
            </a:extLst>
          </p:cNvPr>
          <p:cNvSpPr>
            <a:spLocks noGrp="1"/>
          </p:cNvSpPr>
          <p:nvPr>
            <p:ph idx="1"/>
          </p:nvPr>
        </p:nvSpPr>
        <p:spPr/>
        <p:txBody>
          <a:bodyPr/>
          <a:lstStyle/>
          <a:p>
            <a:pPr marL="0" indent="0" algn="just">
              <a:buNone/>
            </a:pPr>
            <a:r>
              <a:rPr lang="ru-RU" dirty="0" smtClean="0"/>
              <a:t>Для педагогов:</a:t>
            </a:r>
          </a:p>
          <a:p>
            <a:pPr algn="just"/>
            <a:r>
              <a:rPr lang="ru-RU" dirty="0" smtClean="0"/>
              <a:t>Оптимизация рабочего времени.</a:t>
            </a:r>
          </a:p>
          <a:p>
            <a:pPr algn="just"/>
            <a:r>
              <a:rPr lang="ru-RU" dirty="0" smtClean="0"/>
              <a:t>Повышение педагогического мастерства и методической грамотности.</a:t>
            </a:r>
            <a:endParaRPr lang="ru-RU" dirty="0" smtClean="0"/>
          </a:p>
          <a:p>
            <a:endParaRPr lang="ru-RU" dirty="0"/>
          </a:p>
        </p:txBody>
      </p:sp>
    </p:spTree>
    <p:extLst>
      <p:ext uri="{BB962C8B-B14F-4D97-AF65-F5344CB8AC3E}">
        <p14:creationId xmlns:p14="http://schemas.microsoft.com/office/powerpoint/2010/main" val="3790318691"/>
      </p:ext>
    </p:extLst>
  </p:cSld>
  <p:clrMapOvr>
    <a:masterClrMapping/>
  </p:clrMapOvr>
  <p:extLst mod="1">
    <p:ext uri="{6950BFC3-D8DA-4A85-94F7-54DA5524770B}">
      <p188:commentRel xmlns:p188="http://schemas.microsoft.com/office/powerpoint/2018/8/main" xmlns=""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DD5B25EF-8CE2-4211-8481-C2D58006FD9C}"/>
              </a:ext>
            </a:extLst>
          </p:cNvPr>
          <p:cNvPicPr>
            <a:picLocks noChangeAspect="1"/>
          </p:cNvPicPr>
          <p:nvPr/>
        </p:nvPicPr>
        <p:blipFill>
          <a:blip r:embed="rId2"/>
          <a:stretch>
            <a:fillRect/>
          </a:stretch>
        </p:blipFill>
        <p:spPr>
          <a:xfrm>
            <a:off x="838200" y="1825625"/>
            <a:ext cx="4147159" cy="2878647"/>
          </a:xfrm>
          <a:prstGeom prst="rect">
            <a:avLst/>
          </a:prstGeom>
        </p:spPr>
      </p:pic>
      <p:sp>
        <p:nvSpPr>
          <p:cNvPr id="2" name="Заголовок 1">
            <a:extLst>
              <a:ext uri="{FF2B5EF4-FFF2-40B4-BE49-F238E27FC236}">
                <a16:creationId xmlns:a16="http://schemas.microsoft.com/office/drawing/2014/main" xmlns="" id="{D3B5844F-14E9-431A-B6BF-77565B4CAB32}"/>
              </a:ext>
            </a:extLst>
          </p:cNvPr>
          <p:cNvSpPr>
            <a:spLocks noGrp="1"/>
          </p:cNvSpPr>
          <p:nvPr>
            <p:ph type="title"/>
          </p:nvPr>
        </p:nvSpPr>
        <p:spPr/>
        <p:txBody>
          <a:bodyPr/>
          <a:lstStyle/>
          <a:p>
            <a:pPr algn="just"/>
            <a:r>
              <a:rPr lang="ru-RU" b="1" dirty="0">
                <a:effectLst>
                  <a:outerShdw blurRad="38100" dist="38100" dir="2700000" algn="tl">
                    <a:srgbClr val="000000">
                      <a:alpha val="43137"/>
                    </a:srgbClr>
                  </a:outerShdw>
                </a:effectLst>
              </a:rPr>
              <a:t>Такт 2. Продукт проекта</a:t>
            </a:r>
          </a:p>
        </p:txBody>
      </p:sp>
      <p:sp>
        <p:nvSpPr>
          <p:cNvPr id="3" name="Объект 2">
            <a:extLst>
              <a:ext uri="{FF2B5EF4-FFF2-40B4-BE49-F238E27FC236}">
                <a16:creationId xmlns:a16="http://schemas.microsoft.com/office/drawing/2014/main" xmlns="" id="{E3CB429F-C834-41EF-B7A7-A1830E987C49}"/>
              </a:ext>
            </a:extLst>
          </p:cNvPr>
          <p:cNvSpPr>
            <a:spLocks noGrp="1"/>
          </p:cNvSpPr>
          <p:nvPr>
            <p:ph idx="1"/>
          </p:nvPr>
        </p:nvSpPr>
        <p:spPr>
          <a:xfrm>
            <a:off x="4985358" y="1825625"/>
            <a:ext cx="6368441" cy="4351338"/>
          </a:xfrm>
        </p:spPr>
        <p:txBody>
          <a:bodyPr/>
          <a:lstStyle/>
          <a:p>
            <a:pPr marL="0" indent="0" algn="just">
              <a:buNone/>
            </a:pPr>
            <a:r>
              <a:rPr lang="ru-RU" dirty="0" smtClean="0">
                <a:solidFill>
                  <a:prstClr val="black"/>
                </a:solidFill>
              </a:rPr>
              <a:t>Рабочие </a:t>
            </a:r>
            <a:r>
              <a:rPr lang="ru-RU" dirty="0">
                <a:solidFill>
                  <a:prstClr val="black"/>
                </a:solidFill>
              </a:rPr>
              <a:t>тетради </a:t>
            </a:r>
            <a:r>
              <a:rPr lang="ru-RU" dirty="0" smtClean="0">
                <a:solidFill>
                  <a:prstClr val="black"/>
                </a:solidFill>
              </a:rPr>
              <a:t>по </a:t>
            </a:r>
            <a:r>
              <a:rPr lang="ru-RU" dirty="0">
                <a:solidFill>
                  <a:prstClr val="black"/>
                </a:solidFill>
              </a:rPr>
              <a:t>предметам «Окружающий природный мир» область  Окружающий мир; «Математические представления» область Математика для обучающихся с тяжелыми множественными нарушениями развития (ТМНР)»</a:t>
            </a:r>
          </a:p>
        </p:txBody>
      </p:sp>
      <p:sp>
        <p:nvSpPr>
          <p:cNvPr id="6" name="Объект 2">
            <a:extLst>
              <a:ext uri="{FF2B5EF4-FFF2-40B4-BE49-F238E27FC236}">
                <a16:creationId xmlns:a16="http://schemas.microsoft.com/office/drawing/2014/main" xmlns="" id="{116B64B1-AFD9-40C3-A443-4BCD85BE4811}"/>
              </a:ext>
            </a:extLst>
          </p:cNvPr>
          <p:cNvSpPr txBox="1">
            <a:spLocks/>
          </p:cNvSpPr>
          <p:nvPr/>
        </p:nvSpPr>
        <p:spPr>
          <a:xfrm>
            <a:off x="465867" y="4839209"/>
            <a:ext cx="4419284" cy="20187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ru-RU" sz="900" b="1" dirty="0">
                <a:solidFill>
                  <a:schemeClr val="bg1">
                    <a:lumMod val="50000"/>
                  </a:schemeClr>
                </a:solidFill>
              </a:rPr>
              <a:t>Продукты инновационной образовательной деятельности:</a:t>
            </a:r>
          </a:p>
          <a:p>
            <a:r>
              <a:rPr lang="ru-RU" sz="900" dirty="0">
                <a:solidFill>
                  <a:schemeClr val="bg1">
                    <a:lumMod val="50000"/>
                  </a:schemeClr>
                </a:solidFill>
              </a:rPr>
              <a:t>учебно-методическое (научно-методического, методического) описание организации образовательной деятельности и ее эффективности (описание модели образовательной деятельности; образовательной практики)</a:t>
            </a:r>
          </a:p>
          <a:p>
            <a:r>
              <a:rPr lang="ru-RU" sz="900" dirty="0">
                <a:solidFill>
                  <a:schemeClr val="bg1">
                    <a:lumMod val="50000"/>
                  </a:schemeClr>
                </a:solidFill>
              </a:rPr>
              <a:t>комплект нормативных и учебно-методических разработок, обеспечивающих реализацию образовательной практики (нормативный акт, методические рекомендации, учебно-методический комплекс, контрольно-измерительные материалы, учебник и т.д.);</a:t>
            </a:r>
          </a:p>
          <a:p>
            <a:r>
              <a:rPr lang="ru-RU" sz="900" dirty="0">
                <a:solidFill>
                  <a:schemeClr val="bg1">
                    <a:lumMod val="50000"/>
                  </a:schemeClr>
                </a:solidFill>
              </a:rPr>
              <a:t>описание необходимых и достаточных условий реализации данного продукта в практической деятельности.</a:t>
            </a:r>
          </a:p>
        </p:txBody>
      </p:sp>
    </p:spTree>
    <p:extLst>
      <p:ext uri="{BB962C8B-B14F-4D97-AF65-F5344CB8AC3E}">
        <p14:creationId xmlns:p14="http://schemas.microsoft.com/office/powerpoint/2010/main" val="3231644768"/>
      </p:ext>
    </p:extLst>
  </p:cSld>
  <p:clrMapOvr>
    <a:masterClrMapping/>
  </p:clrMapOvr>
  <p:timing>
    <p:tnLst>
      <p:par>
        <p:cTn id="1" dur="indefinite" restart="never" nodeType="tmRoot"/>
      </p:par>
    </p:tnLst>
  </p:timing>
  <p:extLst mod="1">
    <p:ext uri="{6950BFC3-D8DA-4A85-94F7-54DA5524770B}">
      <p188:commentRel xmlns:p188="http://schemas.microsoft.com/office/powerpoint/2018/8/main" xmlns="" r:id="rId3"/>
    </p:ext>
  </p:extLs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714</Words>
  <Application>Microsoft Office PowerPoint</Application>
  <PresentationFormat>Произвольный</PresentationFormat>
  <Paragraphs>105</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Презентация  результатов работы</vt:lpstr>
      <vt:lpstr>Такт 1. Обоснование необходимости проекта: проблема, на которую нацелен проект</vt:lpstr>
      <vt:lpstr>Замысел проекта группы: «Разработка рабочих тетрадей по предметам «Окружающий природный мир» область  Окружающий мир; «Математические представления» область Математика для обучающихся с тяжелыми множественными нарушениями развития (ТМНР)»</vt:lpstr>
      <vt:lpstr>Состав проектной группы:</vt:lpstr>
      <vt:lpstr>Такт 1. Целевая аудитория проекта: носитель проблемы, получатель выгоды от ее решения</vt:lpstr>
      <vt:lpstr>Такт 1. Если проблему не решить…</vt:lpstr>
      <vt:lpstr>Такт 2. Результат проекта</vt:lpstr>
      <vt:lpstr>Такт 2. Эффекты проекта</vt:lpstr>
      <vt:lpstr>Такт 2. Продукт проекта</vt:lpstr>
      <vt:lpstr>Такт 3. Этапы реализации</vt:lpstr>
      <vt:lpstr>Такт 3. Этапы реализации</vt:lpstr>
      <vt:lpstr>Такт 3. Наличные ресурсы</vt:lpstr>
      <vt:lpstr>Такт 3. Дефицитные ресурсы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результатов работы</dc:title>
  <dc:creator>Борис Фетисов</dc:creator>
  <cp:lastModifiedBy>Ученик</cp:lastModifiedBy>
  <cp:revision>22</cp:revision>
  <dcterms:created xsi:type="dcterms:W3CDTF">2022-03-13T07:51:20Z</dcterms:created>
  <dcterms:modified xsi:type="dcterms:W3CDTF">2022-03-17T06:13:53Z</dcterms:modified>
</cp:coreProperties>
</file>