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6" r:id="rId4"/>
    <p:sldId id="269" r:id="rId5"/>
    <p:sldId id="267" r:id="rId6"/>
    <p:sldId id="270" r:id="rId7"/>
    <p:sldId id="257" r:id="rId8"/>
    <p:sldId id="258" r:id="rId9"/>
    <p:sldId id="300" r:id="rId10"/>
    <p:sldId id="301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548335F-B4D4-42E2-AC91-162848273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Попикова Наталья Александровна, учитель, КГКОУ ШИ 14, г. Амурска, Хабаровского края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A59270-0600-4B26-B173-B9C82234A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BC3B7-D7B2-4444-BAC4-DD19E41C6BD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B3E6CD-20B6-43F1-8F6C-256192EFD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B94BEB-A4EF-4C1F-81CF-2EA848E7A3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AC1AF-517D-4296-9BD7-1B475F2C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715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Попикова Наталья Александровна, учитель, КГКОУ ШИ 14, г. Амурска, Хабаровского края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B228D-483E-4D54-A3AF-C5912967411C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40F6-06C5-4240-9BF2-C2CCA0F1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487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 userDrawn="1"/>
        </p:nvSpPr>
        <p:spPr>
          <a:xfrm>
            <a:off x="1007604" y="548680"/>
            <a:ext cx="7128792" cy="3473674"/>
          </a:xfrm>
          <a:prstGeom prst="wedgeEllipseCallout">
            <a:avLst>
              <a:gd name="adj1" fmla="val 47755"/>
              <a:gd name="adj2" fmla="val 350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0"/>
          <a:stretch/>
        </p:blipFill>
        <p:spPr>
          <a:xfrm>
            <a:off x="6660232" y="3409156"/>
            <a:ext cx="2223864" cy="3207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9"/>
          <a:stretch/>
        </p:blipFill>
        <p:spPr>
          <a:xfrm>
            <a:off x="179512" y="1841514"/>
            <a:ext cx="2345804" cy="4723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6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9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547664" y="332656"/>
            <a:ext cx="727280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6632"/>
            <a:ext cx="1584176" cy="2327588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4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2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8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2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103-D07C-4AB6-9C1B-ECA8BF145E0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BA4E-4E21-4CD9-BA04-AB53F3AF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6632"/>
            <a:ext cx="5526328" cy="4608511"/>
          </a:xfrm>
        </p:spPr>
        <p:txBody>
          <a:bodyPr>
            <a:normAutofit/>
          </a:bodyPr>
          <a:lstStyle/>
          <a:p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Урок в 1 классе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Чтение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64716"/>
            <a:ext cx="976001" cy="1012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50" y="503910"/>
            <a:ext cx="953798" cy="124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7497FAA6-2022-4A58-9B83-D7D8BA96C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слогов, слов и предложений с изученными буквами.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11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5001C-B51C-43D3-8422-8CBD91DA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2FE6E3-91F7-428D-A57A-C2C8C698C3B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8" r="21908"/>
          <a:stretch/>
        </p:blipFill>
        <p:spPr bwMode="auto">
          <a:xfrm>
            <a:off x="971600" y="1556792"/>
            <a:ext cx="7488832" cy="47418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6296512-2436-4F79-9C9F-020716FE287A}"/>
              </a:ext>
            </a:extLst>
          </p:cNvPr>
          <p:cNvCxnSpPr>
            <a:cxnSpLocks/>
          </p:cNvCxnSpPr>
          <p:nvPr/>
        </p:nvCxnSpPr>
        <p:spPr>
          <a:xfrm flipH="1" flipV="1">
            <a:off x="2483768" y="2186067"/>
            <a:ext cx="864096" cy="1008112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FACA9BB-C341-4B9D-B0AD-FD274C56990D}"/>
              </a:ext>
            </a:extLst>
          </p:cNvPr>
          <p:cNvCxnSpPr>
            <a:cxnSpLocks/>
          </p:cNvCxnSpPr>
          <p:nvPr/>
        </p:nvCxnSpPr>
        <p:spPr>
          <a:xfrm flipH="1" flipV="1">
            <a:off x="2483768" y="2068657"/>
            <a:ext cx="4536504" cy="1360343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60C7865-F46E-4641-B75E-8391F717AB96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348397"/>
            <a:ext cx="2088232" cy="2808795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7459E03-B565-4FD4-A0D8-587B62F28F82}"/>
              </a:ext>
            </a:extLst>
          </p:cNvPr>
          <p:cNvCxnSpPr>
            <a:cxnSpLocks/>
          </p:cNvCxnSpPr>
          <p:nvPr/>
        </p:nvCxnSpPr>
        <p:spPr>
          <a:xfrm flipV="1">
            <a:off x="5821307" y="2165945"/>
            <a:ext cx="1764196" cy="1651323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3814565-34EF-466F-B4F4-145CCC797A32}"/>
              </a:ext>
            </a:extLst>
          </p:cNvPr>
          <p:cNvCxnSpPr>
            <a:cxnSpLocks/>
          </p:cNvCxnSpPr>
          <p:nvPr/>
        </p:nvCxnSpPr>
        <p:spPr>
          <a:xfrm flipV="1">
            <a:off x="2771800" y="2120543"/>
            <a:ext cx="4032448" cy="2892634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19/04/11/s_5caec5ea57dd3/img_s1136746_5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1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98FE91-7EDC-4D3D-966A-5D7ADE9B7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32656"/>
            <a:ext cx="8424936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8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6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0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3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</a:t>
            </a:r>
            <a:r>
              <a:rPr lang="ru-RU" b="1" dirty="0"/>
              <a:t>ТЫ-ТЫ-ТЫ выросли цветы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667A8-2CC7-4BB2-B7DE-BBC470A5F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742" y="3662936"/>
            <a:ext cx="7017797" cy="28902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EABDFC88-5CF8-48E6-BE7D-FC487685F7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674892-82F9-4724-BE40-D051A833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00808"/>
            <a:ext cx="7620000" cy="48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4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26ED593-963A-43A3-AB8C-1952A7EE430D}"/>
              </a:ext>
            </a:extLst>
          </p:cNvPr>
          <p:cNvSpPr txBox="1">
            <a:spLocks/>
          </p:cNvSpPr>
          <p:nvPr/>
        </p:nvSpPr>
        <p:spPr>
          <a:xfrm>
            <a:off x="1619672" y="274638"/>
            <a:ext cx="7067128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СЫ-СЫ-СЫ у кота усы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296D5A-96EE-4729-B32B-E1283C3D77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64" y="1772816"/>
            <a:ext cx="7425635" cy="48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0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282154"/>
          </a:xfrm>
        </p:spPr>
        <p:txBody>
          <a:bodyPr>
            <a:noAutofit/>
          </a:bodyPr>
          <a:lstStyle/>
          <a:p>
            <a:pPr algn="l"/>
            <a:r>
              <a:rPr lang="ru-RU" b="1" dirty="0"/>
              <a:t>         Мы-мы-мы – дождались мы зимы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51F6F3-962D-4D9D-8504-9D716D9E37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715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9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560840" cy="1012974"/>
          </a:xfrm>
        </p:spPr>
        <p:txBody>
          <a:bodyPr>
            <a:normAutofit fontScale="90000"/>
          </a:bodyPr>
          <a:lstStyle/>
          <a:p>
            <a:r>
              <a:rPr lang="ru-RU" dirty="0"/>
              <a:t>   </a:t>
            </a:r>
            <a:r>
              <a:rPr lang="ru-RU" sz="4900" b="1" dirty="0"/>
              <a:t>НЫ-НЫ-НЫ – дети все умны</a:t>
            </a:r>
            <a:r>
              <a:rPr lang="ru-RU" b="1" dirty="0"/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7803F7-C0EE-4DE6-AB6C-5810F9F023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99" y="1772816"/>
            <a:ext cx="77848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5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D52DD-AE26-4378-8605-03AC7552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68B1BE-6CCE-4405-B680-9F605C15EF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9434" r="9398" b="60600"/>
          <a:stretch/>
        </p:blipFill>
        <p:spPr bwMode="auto">
          <a:xfrm>
            <a:off x="1691680" y="1711592"/>
            <a:ext cx="6264696" cy="2884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3E6C3F-EA8A-4778-B14D-077E919D1670}"/>
              </a:ext>
            </a:extLst>
          </p:cNvPr>
          <p:cNvSpPr/>
          <p:nvPr/>
        </p:nvSpPr>
        <p:spPr>
          <a:xfrm>
            <a:off x="2057166" y="4623583"/>
            <a:ext cx="1333850" cy="1510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2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8DDAF3-2B72-4797-87F0-43646863D5EB}"/>
              </a:ext>
            </a:extLst>
          </p:cNvPr>
          <p:cNvSpPr/>
          <p:nvPr/>
        </p:nvSpPr>
        <p:spPr>
          <a:xfrm>
            <a:off x="3905075" y="4623583"/>
            <a:ext cx="1333850" cy="1510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24B141-CB70-4106-BDDD-D388A45FD546}"/>
              </a:ext>
            </a:extLst>
          </p:cNvPr>
          <p:cNvSpPr/>
          <p:nvPr/>
        </p:nvSpPr>
        <p:spPr>
          <a:xfrm>
            <a:off x="5752984" y="4606570"/>
            <a:ext cx="1333850" cy="1510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2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34931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513B6-C148-4222-9C67-461F6666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D89802-1BB5-4BC4-B5E6-2A595A48108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57961" r="21454" b="13058"/>
          <a:stretch/>
        </p:blipFill>
        <p:spPr bwMode="auto">
          <a:xfrm>
            <a:off x="1763689" y="1655998"/>
            <a:ext cx="5544616" cy="2758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564345-CA02-4258-9C95-A3E94FF84336}"/>
              </a:ext>
            </a:extLst>
          </p:cNvPr>
          <p:cNvSpPr/>
          <p:nvPr/>
        </p:nvSpPr>
        <p:spPr>
          <a:xfrm>
            <a:off x="2064367" y="4653136"/>
            <a:ext cx="1333850" cy="1510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29F57C-00C6-4545-8E6C-9C719F73F94C}"/>
              </a:ext>
            </a:extLst>
          </p:cNvPr>
          <p:cNvSpPr/>
          <p:nvPr/>
        </p:nvSpPr>
        <p:spPr>
          <a:xfrm>
            <a:off x="3775046" y="4653136"/>
            <a:ext cx="1333850" cy="1510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06B7C7-A6E2-4D24-BC55-EB5ABAFD9841}"/>
              </a:ext>
            </a:extLst>
          </p:cNvPr>
          <p:cNvSpPr/>
          <p:nvPr/>
        </p:nvSpPr>
        <p:spPr>
          <a:xfrm>
            <a:off x="5508104" y="4653136"/>
            <a:ext cx="1333850" cy="1510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2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37757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D5A4E4C-ABE8-486F-86B3-B1B262F15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491658"/>
              </p:ext>
            </p:extLst>
          </p:nvPr>
        </p:nvGraphicFramePr>
        <p:xfrm>
          <a:off x="1102627" y="2564904"/>
          <a:ext cx="7235504" cy="3408420"/>
        </p:xfrm>
        <a:graphic>
          <a:graphicData uri="http://schemas.openxmlformats.org/drawingml/2006/table">
            <a:tbl>
              <a:tblPr firstRow="1" firstCol="1" bandRow="1"/>
              <a:tblGrid>
                <a:gridCol w="1714082">
                  <a:extLst>
                    <a:ext uri="{9D8B030D-6E8A-4147-A177-3AD203B41FA5}">
                      <a16:colId xmlns:a16="http://schemas.microsoft.com/office/drawing/2014/main" val="544539170"/>
                    </a:ext>
                  </a:extLst>
                </a:gridCol>
                <a:gridCol w="1922546">
                  <a:extLst>
                    <a:ext uri="{9D8B030D-6E8A-4147-A177-3AD203B41FA5}">
                      <a16:colId xmlns:a16="http://schemas.microsoft.com/office/drawing/2014/main" val="305328108"/>
                    </a:ext>
                  </a:extLst>
                </a:gridCol>
                <a:gridCol w="1881331">
                  <a:extLst>
                    <a:ext uri="{9D8B030D-6E8A-4147-A177-3AD203B41FA5}">
                      <a16:colId xmlns:a16="http://schemas.microsoft.com/office/drawing/2014/main" val="774483053"/>
                    </a:ext>
                  </a:extLst>
                </a:gridCol>
                <a:gridCol w="1717545">
                  <a:extLst>
                    <a:ext uri="{9D8B030D-6E8A-4147-A177-3AD203B41FA5}">
                      <a16:colId xmlns:a16="http://schemas.microsoft.com/office/drawing/2014/main" val="783638805"/>
                    </a:ext>
                  </a:extLst>
                </a:gridCol>
              </a:tblGrid>
              <a:tr h="1704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0500" baseline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0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05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0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05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0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500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0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09448"/>
                  </a:ext>
                </a:extLst>
              </a:tr>
              <a:tr h="1704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5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0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05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0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05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0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05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758191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FB92DBDA-E6F1-4D14-A924-71349781ADC1}"/>
              </a:ext>
            </a:extLst>
          </p:cNvPr>
          <p:cNvSpPr/>
          <p:nvPr/>
        </p:nvSpPr>
        <p:spPr>
          <a:xfrm>
            <a:off x="6802423" y="2657965"/>
            <a:ext cx="1438712" cy="14799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7CAAD50-0800-4149-9A1B-90C8E4D843A9}"/>
              </a:ext>
            </a:extLst>
          </p:cNvPr>
          <p:cNvSpPr/>
          <p:nvPr/>
        </p:nvSpPr>
        <p:spPr>
          <a:xfrm>
            <a:off x="3015013" y="4475530"/>
            <a:ext cx="1434516" cy="14455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781A938-D5AF-453F-A6EA-55C240742FB7}"/>
              </a:ext>
            </a:extLst>
          </p:cNvPr>
          <p:cNvSpPr/>
          <p:nvPr/>
        </p:nvSpPr>
        <p:spPr>
          <a:xfrm>
            <a:off x="1244009" y="2777367"/>
            <a:ext cx="1443956" cy="14331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F8CF0CD-DA9B-4DA5-B2BE-4B0621181040}"/>
              </a:ext>
            </a:extLst>
          </p:cNvPr>
          <p:cNvSpPr/>
          <p:nvPr/>
        </p:nvSpPr>
        <p:spPr>
          <a:xfrm>
            <a:off x="4958618" y="4423264"/>
            <a:ext cx="1527837" cy="15500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63372A3-AACF-4DBF-9DAD-DE066BE9F506}"/>
              </a:ext>
            </a:extLst>
          </p:cNvPr>
          <p:cNvSpPr/>
          <p:nvPr/>
        </p:nvSpPr>
        <p:spPr>
          <a:xfrm>
            <a:off x="5018800" y="2719825"/>
            <a:ext cx="1389428" cy="14331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FBF0C82-C210-4017-B63E-7B2A6555229B}"/>
              </a:ext>
            </a:extLst>
          </p:cNvPr>
          <p:cNvSpPr/>
          <p:nvPr/>
        </p:nvSpPr>
        <p:spPr>
          <a:xfrm>
            <a:off x="1244009" y="4467486"/>
            <a:ext cx="1340142" cy="13778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5843506-0308-4B81-A35C-F4C009990200}"/>
              </a:ext>
            </a:extLst>
          </p:cNvPr>
          <p:cNvSpPr/>
          <p:nvPr/>
        </p:nvSpPr>
        <p:spPr>
          <a:xfrm>
            <a:off x="6692937" y="4512064"/>
            <a:ext cx="1438712" cy="14799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F1A51C0-6A8A-4560-9607-938735542458}"/>
              </a:ext>
            </a:extLst>
          </p:cNvPr>
          <p:cNvSpPr/>
          <p:nvPr/>
        </p:nvSpPr>
        <p:spPr>
          <a:xfrm>
            <a:off x="3062200" y="2775075"/>
            <a:ext cx="1387329" cy="13778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6948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 SemiBold SemiConden</vt:lpstr>
      <vt:lpstr>Calibri</vt:lpstr>
      <vt:lpstr>Times New Roman</vt:lpstr>
      <vt:lpstr>Тема Office</vt:lpstr>
      <vt:lpstr> Урок в 1 классе Чтение</vt:lpstr>
      <vt:lpstr>Презентация PowerPoint</vt:lpstr>
      <vt:lpstr>     ТЫ-ТЫ-ТЫ выросли цветы</vt:lpstr>
      <vt:lpstr>       </vt:lpstr>
      <vt:lpstr>         Мы-мы-мы – дождались мы зимы</vt:lpstr>
      <vt:lpstr>   НЫ-НЫ-НЫ – дети все умны.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79141846076</cp:lastModifiedBy>
  <cp:revision>62</cp:revision>
  <dcterms:created xsi:type="dcterms:W3CDTF">2016-03-27T15:48:48Z</dcterms:created>
  <dcterms:modified xsi:type="dcterms:W3CDTF">2022-12-20T11:15:59Z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535095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