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71" r:id="rId24"/>
    <p:sldId id="272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45" autoAdjust="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F7DE-ECE1-4321-AA6D-390599B87274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CEC6D-7FA8-4311-AF74-48FF2374F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081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F7DE-ECE1-4321-AA6D-390599B87274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CEC6D-7FA8-4311-AF74-48FF2374F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061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F7DE-ECE1-4321-AA6D-390599B87274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CEC6D-7FA8-4311-AF74-48FF2374FA7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0613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F7DE-ECE1-4321-AA6D-390599B87274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CEC6D-7FA8-4311-AF74-48FF2374F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539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F7DE-ECE1-4321-AA6D-390599B87274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CEC6D-7FA8-4311-AF74-48FF2374FA7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3455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F7DE-ECE1-4321-AA6D-390599B87274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CEC6D-7FA8-4311-AF74-48FF2374F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497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F7DE-ECE1-4321-AA6D-390599B87274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CEC6D-7FA8-4311-AF74-48FF2374F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178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F7DE-ECE1-4321-AA6D-390599B87274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CEC6D-7FA8-4311-AF74-48FF2374F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520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F7DE-ECE1-4321-AA6D-390599B87274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CEC6D-7FA8-4311-AF74-48FF2374F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641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F7DE-ECE1-4321-AA6D-390599B87274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CEC6D-7FA8-4311-AF74-48FF2374F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057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F7DE-ECE1-4321-AA6D-390599B87274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CEC6D-7FA8-4311-AF74-48FF2374F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054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F7DE-ECE1-4321-AA6D-390599B87274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CEC6D-7FA8-4311-AF74-48FF2374F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26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F7DE-ECE1-4321-AA6D-390599B87274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CEC6D-7FA8-4311-AF74-48FF2374F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742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F7DE-ECE1-4321-AA6D-390599B87274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CEC6D-7FA8-4311-AF74-48FF2374F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34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F7DE-ECE1-4321-AA6D-390599B87274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CEC6D-7FA8-4311-AF74-48FF2374F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592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F7DE-ECE1-4321-AA6D-390599B87274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CEC6D-7FA8-4311-AF74-48FF2374F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918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BF7DE-ECE1-4321-AA6D-390599B87274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37CEC6D-7FA8-4311-AF74-48FF2374FA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36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hpet27.ru/" TargetMode="External"/><Relationship Id="rId4" Type="http://schemas.openxmlformats.org/officeDocument/2006/relationships/hyperlink" Target="mailto:hpet@edu.ru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ou3.ru/" TargetMode="External"/><Relationship Id="rId4" Type="http://schemas.openxmlformats.org/officeDocument/2006/relationships/hyperlink" Target="mailto:htgipp@edu.27.ru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khtk27.ru/" TargetMode="External"/><Relationship Id="rId4" Type="http://schemas.openxmlformats.org/officeDocument/2006/relationships/hyperlink" Target="mailto:htlk@edu.27.ru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mtkms.ru/" TargetMode="External"/><Relationship Id="rId4" Type="http://schemas.openxmlformats.org/officeDocument/2006/relationships/hyperlink" Target="mailto:ksmtkms@mail.ru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oln-prom-tehn.ru/" TargetMode="External"/><Relationship Id="rId4" Type="http://schemas.openxmlformats.org/officeDocument/2006/relationships/hyperlink" Target="mailto:solpromtech@yandex.ru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79DB83-B348-4469-9246-BF06C8FAD4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1886"/>
            <a:ext cx="9144000" cy="615567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" name="image2.jpeg">
            <a:extLst>
              <a:ext uri="{FF2B5EF4-FFF2-40B4-BE49-F238E27FC236}">
                <a16:creationId xmlns:a16="http://schemas.microsoft.com/office/drawing/2014/main" id="{8A656B3E-34C5-4356-8A02-C8F9B8585BC4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54578" y="391886"/>
            <a:ext cx="8613422" cy="5963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404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7.jpeg">
            <a:extLst>
              <a:ext uri="{FF2B5EF4-FFF2-40B4-BE49-F238E27FC236}">
                <a16:creationId xmlns:a16="http://schemas.microsoft.com/office/drawing/2014/main" id="{39A5268E-E22A-47D1-B7E3-1897FFCB116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7689" y="541867"/>
            <a:ext cx="2054578" cy="1320800"/>
          </a:xfrm>
          <a:prstGeom prst="rect">
            <a:avLst/>
          </a:prstGeom>
        </p:spPr>
      </p:pic>
      <p:pic>
        <p:nvPicPr>
          <p:cNvPr id="5" name="image18.png">
            <a:extLst>
              <a:ext uri="{FF2B5EF4-FFF2-40B4-BE49-F238E27FC236}">
                <a16:creationId xmlns:a16="http://schemas.microsoft.com/office/drawing/2014/main" id="{8A52DE4A-1184-4FD5-AD03-AC46FEA41188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23822" y="79022"/>
            <a:ext cx="8466666" cy="2314554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B15CA85-8091-42C9-B42C-31F6136E903F}"/>
              </a:ext>
            </a:extLst>
          </p:cNvPr>
          <p:cNvSpPr/>
          <p:nvPr/>
        </p:nvSpPr>
        <p:spPr>
          <a:xfrm>
            <a:off x="1072444" y="2212622"/>
            <a:ext cx="9753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04850"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04850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Директор:</a:t>
            </a:r>
            <a:r>
              <a:rPr lang="ru-RU" sz="28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Лопатин</a:t>
            </a:r>
            <a:r>
              <a:rPr lang="ru-RU" sz="28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Максим</a:t>
            </a:r>
            <a:r>
              <a:rPr lang="ru-RU" sz="28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Владимирович</a:t>
            </a:r>
          </a:p>
          <a:p>
            <a:pPr marL="704850" marR="1845310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Адрес:</a:t>
            </a:r>
            <a:r>
              <a:rPr lang="ru-RU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ул.</a:t>
            </a:r>
            <a:r>
              <a:rPr lang="ru-RU" sz="28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Краснореченская,</a:t>
            </a:r>
            <a:r>
              <a:rPr lang="ru-RU" sz="28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145,</a:t>
            </a:r>
            <a:r>
              <a:rPr lang="ru-RU" sz="28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704850" marR="1845310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г.</a:t>
            </a:r>
            <a:r>
              <a:rPr lang="ru-RU" sz="28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Хабаровск,</a:t>
            </a:r>
            <a:r>
              <a:rPr lang="ru-RU" sz="28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680006</a:t>
            </a:r>
            <a:r>
              <a:rPr lang="ru-RU" sz="2800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704850" marR="1845310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Телефон:</a:t>
            </a:r>
            <a:r>
              <a:rPr lang="ru-RU" sz="28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 (4212)</a:t>
            </a:r>
            <a:r>
              <a:rPr lang="ru-RU" sz="28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54-43-59</a:t>
            </a:r>
          </a:p>
          <a:p>
            <a:pPr marL="704850" marR="4439920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E-mail: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hpet@edu.ru</a:t>
            </a:r>
            <a:r>
              <a:rPr lang="ru-RU" sz="2800" spc="5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704850" marR="4439920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Сайт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800" spc="-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http://khpet27.ru/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35"/>
              </a:spcBef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940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4538ED3-F831-4274-A65A-AFCABFA27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7912" y="191913"/>
            <a:ext cx="10385776" cy="642337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2600" b="1" i="1" dirty="0"/>
              <a:t>Программы профессионального обучения лиц с инвалидностью и ОВЗ:</a:t>
            </a:r>
            <a:r>
              <a:rPr lang="ru-RU" b="1" i="1" dirty="0"/>
              <a:t> </a:t>
            </a:r>
          </a:p>
          <a:p>
            <a:pPr marL="0" indent="0" algn="ctr">
              <a:buNone/>
            </a:pPr>
            <a:endParaRPr lang="ru-RU" b="1" dirty="0"/>
          </a:p>
          <a:p>
            <a:pPr lvl="0"/>
            <a:r>
              <a:rPr lang="ru-RU" sz="2800" b="1" dirty="0"/>
              <a:t>Каменщик (план приема - 15 человек)</a:t>
            </a:r>
            <a:endParaRPr lang="ru-RU" sz="2800" dirty="0"/>
          </a:p>
          <a:p>
            <a:pPr lvl="0"/>
            <a:r>
              <a:rPr lang="ru-RU" sz="2800" b="1" dirty="0"/>
              <a:t>Облицовщик-плиточник (план приема - 15 человек)</a:t>
            </a:r>
            <a:endParaRPr lang="ru-RU" sz="2800" dirty="0"/>
          </a:p>
          <a:p>
            <a:pPr lvl="0"/>
            <a:r>
              <a:rPr lang="ru-RU" sz="2800" b="1" dirty="0"/>
              <a:t>Плотник (план приема - 15 человек)</a:t>
            </a:r>
          </a:p>
          <a:p>
            <a:pPr lvl="0"/>
            <a:r>
              <a:rPr lang="ru-RU" sz="2800" b="1" dirty="0"/>
              <a:t>Рабочий зеленого строительства (план приема - 30 человек)</a:t>
            </a:r>
            <a:endParaRPr lang="ru-RU" sz="2800" dirty="0"/>
          </a:p>
          <a:p>
            <a:pPr lvl="0"/>
            <a:r>
              <a:rPr lang="ru-RU" sz="2800" b="1" dirty="0"/>
              <a:t>Кухонный рабочий (план приема - 15 человек)</a:t>
            </a:r>
            <a:endParaRPr lang="ru-RU" sz="2800" dirty="0"/>
          </a:p>
          <a:p>
            <a:pPr lvl="0"/>
            <a:r>
              <a:rPr lang="ru-RU" sz="2800" b="1" dirty="0"/>
              <a:t>Маляр (план приема - 15 человек)</a:t>
            </a:r>
            <a:endParaRPr lang="ru-RU" sz="2800" dirty="0"/>
          </a:p>
          <a:p>
            <a:pPr lvl="0"/>
            <a:r>
              <a:rPr lang="ru-RU" sz="2800" b="1" dirty="0"/>
              <a:t>Сварщик ручной дуговой сварки плавящимся покрытым электродом (план приема - 15 человек)</a:t>
            </a:r>
            <a:endParaRPr lang="ru-RU" sz="2800" dirty="0"/>
          </a:p>
          <a:p>
            <a:pPr lvl="0"/>
            <a:r>
              <a:rPr lang="ru-RU" sz="2800" b="1" dirty="0"/>
              <a:t>Штукатур (план приема - 15 человек)</a:t>
            </a:r>
          </a:p>
          <a:p>
            <a:pPr marL="0" indent="0">
              <a:buNone/>
            </a:pPr>
            <a:r>
              <a:rPr lang="ru-RU" sz="2800" i="1" dirty="0"/>
              <a:t>    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89970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9.jpeg" descr="https://static.vl.ru/catalog/1497311158374_big_dvhab.jpg">
            <a:extLst>
              <a:ext uri="{FF2B5EF4-FFF2-40B4-BE49-F238E27FC236}">
                <a16:creationId xmlns:a16="http://schemas.microsoft.com/office/drawing/2014/main" id="{A0920C5D-30DF-4852-818C-5DD4A329C03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46668" y="575734"/>
            <a:ext cx="2167466" cy="1219200"/>
          </a:xfrm>
          <a:prstGeom prst="rect">
            <a:avLst/>
          </a:prstGeom>
        </p:spPr>
      </p:pic>
      <p:pic>
        <p:nvPicPr>
          <p:cNvPr id="6" name="image20.png">
            <a:extLst>
              <a:ext uri="{FF2B5EF4-FFF2-40B4-BE49-F238E27FC236}">
                <a16:creationId xmlns:a16="http://schemas.microsoft.com/office/drawing/2014/main" id="{7CD50266-C3F7-4455-8E19-A549AB8F9680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33422" y="282222"/>
            <a:ext cx="8274756" cy="2232377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C585559-B77F-443C-8EB7-EFEDAE4A06E2}"/>
              </a:ext>
            </a:extLst>
          </p:cNvPr>
          <p:cNvSpPr/>
          <p:nvPr/>
        </p:nvSpPr>
        <p:spPr>
          <a:xfrm>
            <a:off x="1625601" y="2731911"/>
            <a:ext cx="92004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04850">
              <a:spcBef>
                <a:spcPts val="425"/>
              </a:spcBef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Директор:</a:t>
            </a:r>
            <a:r>
              <a:rPr lang="ru-RU" sz="3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Геращенко</a:t>
            </a:r>
            <a:r>
              <a:rPr lang="ru-RU" sz="32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Ульяна</a:t>
            </a:r>
            <a:r>
              <a:rPr lang="ru-RU" sz="32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Петровна</a:t>
            </a:r>
          </a:p>
          <a:p>
            <a:pPr marL="704850" marR="1845310">
              <a:spcBef>
                <a:spcPts val="5"/>
              </a:spcBef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Адрес:</a:t>
            </a:r>
            <a:r>
              <a:rPr lang="ru-RU" sz="32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ул.</a:t>
            </a:r>
            <a:r>
              <a:rPr lang="ru-RU" sz="32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Краснореченская,</a:t>
            </a:r>
            <a:r>
              <a:rPr lang="ru-RU" sz="32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45,</a:t>
            </a:r>
            <a:r>
              <a:rPr lang="ru-RU" sz="32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704850" marR="1845310">
              <a:spcBef>
                <a:spcPts val="5"/>
              </a:spcBef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г.</a:t>
            </a:r>
            <a:r>
              <a:rPr lang="ru-RU" sz="32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Хабаровск,</a:t>
            </a:r>
            <a:r>
              <a:rPr lang="ru-RU" sz="32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680003</a:t>
            </a:r>
            <a:r>
              <a:rPr lang="ru-RU" sz="3200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704850" marR="1845310">
              <a:spcBef>
                <a:spcPts val="5"/>
              </a:spcBef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Телефон:</a:t>
            </a:r>
            <a:r>
              <a:rPr lang="ru-RU" sz="32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 (4212) 54-59-23, 54-59-23</a:t>
            </a:r>
          </a:p>
          <a:p>
            <a:pPr marL="704850" marR="4304665"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E-mail: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</a:t>
            </a:r>
          </a:p>
          <a:p>
            <a:pPr marL="704850" marR="4304665">
              <a:spcAft>
                <a:spcPts val="0"/>
              </a:spcAft>
            </a:pPr>
            <a:r>
              <a:rPr lang="en-US" sz="32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htgipp@edu.27.ru</a:t>
            </a:r>
            <a:r>
              <a:rPr lang="ru-RU" sz="3200" spc="-285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704850" marR="4304665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Сайт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www.pou3.ru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133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959AA728-87B4-4070-9A28-B500FDFC63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9018" y="541867"/>
            <a:ext cx="12097296" cy="573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612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1.jpeg" descr="https://static.vl.ru/catalog/1511161810532_big_dvhab.jpg">
            <a:extLst>
              <a:ext uri="{FF2B5EF4-FFF2-40B4-BE49-F238E27FC236}">
                <a16:creationId xmlns:a16="http://schemas.microsoft.com/office/drawing/2014/main" id="{339A1201-CC3E-4394-B0C1-062F035040E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5379" y="553157"/>
            <a:ext cx="1998132" cy="1456266"/>
          </a:xfrm>
          <a:prstGeom prst="rect">
            <a:avLst/>
          </a:prstGeom>
        </p:spPr>
      </p:pic>
      <p:pic>
        <p:nvPicPr>
          <p:cNvPr id="5" name="image22.png">
            <a:extLst>
              <a:ext uri="{FF2B5EF4-FFF2-40B4-BE49-F238E27FC236}">
                <a16:creationId xmlns:a16="http://schemas.microsoft.com/office/drawing/2014/main" id="{47796C49-C74E-4264-AAEF-507442C886F0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85068" y="0"/>
            <a:ext cx="8071554" cy="213360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6FFD75B-0C41-4BF9-A1D4-3CD5B0EA0903}"/>
              </a:ext>
            </a:extLst>
          </p:cNvPr>
          <p:cNvSpPr/>
          <p:nvPr/>
        </p:nvSpPr>
        <p:spPr>
          <a:xfrm>
            <a:off x="1457581" y="2744077"/>
            <a:ext cx="9471378" cy="3667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04850" marR="2696210">
              <a:spcBef>
                <a:spcPts val="450"/>
              </a:spcBef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Директор: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Менякова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Людмила Васильевна</a:t>
            </a:r>
            <a:r>
              <a:rPr lang="ru-RU" sz="28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704850" marR="2696210">
              <a:spcBef>
                <a:spcPts val="450"/>
              </a:spcBef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Адрес: ул.</a:t>
            </a:r>
            <a:r>
              <a:rPr lang="ru-RU" sz="28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Московская,</a:t>
            </a:r>
            <a:r>
              <a:rPr lang="ru-RU" sz="28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6,</a:t>
            </a:r>
            <a:r>
              <a:rPr lang="ru-RU" sz="28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704850" marR="2696210">
              <a:spcBef>
                <a:spcPts val="450"/>
              </a:spcBef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г.</a:t>
            </a:r>
            <a:r>
              <a:rPr lang="ru-RU" sz="28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Хабаровск,</a:t>
            </a:r>
            <a:r>
              <a:rPr lang="ru-RU" sz="28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680000</a:t>
            </a:r>
          </a:p>
          <a:p>
            <a:pPr marL="704850" marR="1468755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Телефон: 8 (4212) 30-46-81, 30-68-99, 27-60-29 (приемная комиссия)</a:t>
            </a:r>
            <a:r>
              <a:rPr lang="ru-RU" sz="2800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704850" marR="1468755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E-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mail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z="28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htlk@edu.27.ru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04850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Сайт:</a:t>
            </a:r>
            <a:r>
              <a:rPr lang="ru-RU" sz="28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https://khtk27.ru/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035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DFA51CB-5806-4BD9-88E5-94B16C0C2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978" y="530579"/>
            <a:ext cx="10724444" cy="5510784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i="1" dirty="0"/>
              <a:t>Программы профессионального обучения лиц с инвалидностью и ОВЗ:</a:t>
            </a:r>
            <a:endParaRPr lang="ru-RU" sz="4000" dirty="0"/>
          </a:p>
          <a:p>
            <a:pPr marL="0" indent="0">
              <a:buNone/>
            </a:pPr>
            <a:r>
              <a:rPr lang="ru-RU" sz="4000" b="1" i="1" dirty="0"/>
              <a:t> </a:t>
            </a:r>
            <a:endParaRPr lang="ru-RU" sz="4000" dirty="0"/>
          </a:p>
          <a:p>
            <a:pPr lvl="0"/>
            <a:r>
              <a:rPr lang="ru-RU" sz="4000" b="1" dirty="0"/>
              <a:t>Повар (план приема - 30 человек</a:t>
            </a:r>
            <a:r>
              <a:rPr lang="ru-RU" sz="4000" dirty="0"/>
              <a:t> </a:t>
            </a:r>
          </a:p>
          <a:p>
            <a:pPr lvl="0"/>
            <a:r>
              <a:rPr lang="ru-RU" sz="4000" b="1" dirty="0"/>
              <a:t>Швея (план приема - 15 человек)</a:t>
            </a:r>
          </a:p>
          <a:p>
            <a:pPr marL="0" indent="0">
              <a:buNone/>
            </a:pPr>
            <a:r>
              <a:rPr lang="ru-RU" sz="4000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3284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1.jpeg">
            <a:extLst>
              <a:ext uri="{FF2B5EF4-FFF2-40B4-BE49-F238E27FC236}">
                <a16:creationId xmlns:a16="http://schemas.microsoft.com/office/drawing/2014/main" id="{5FAAE85C-5E46-4391-98E1-2DBDDAB3ECB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0271" y="336176"/>
            <a:ext cx="2043953" cy="1640543"/>
          </a:xfrm>
          <a:prstGeom prst="rect">
            <a:avLst/>
          </a:prstGeom>
        </p:spPr>
      </p:pic>
      <p:pic>
        <p:nvPicPr>
          <p:cNvPr id="5" name="image12.png">
            <a:extLst>
              <a:ext uri="{FF2B5EF4-FFF2-40B4-BE49-F238E27FC236}">
                <a16:creationId xmlns:a16="http://schemas.microsoft.com/office/drawing/2014/main" id="{6D9D2E64-C045-4F13-BC78-65F70FE11FEB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33165" y="336176"/>
            <a:ext cx="8001000" cy="201705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48C74AE-A213-469B-8B19-347F6985FE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4742" y="2588560"/>
            <a:ext cx="9533964" cy="383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30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EA1A5B3E-DD51-42B1-8102-B00D3797BE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892" y="564776"/>
            <a:ext cx="9617143" cy="5634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821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3.jpeg" descr="https://pp.userapi.com/c625425/v625425376/3f945/U-v_qf7lELE.jpg?ava=1">
            <a:extLst>
              <a:ext uri="{FF2B5EF4-FFF2-40B4-BE49-F238E27FC236}">
                <a16:creationId xmlns:a16="http://schemas.microsoft.com/office/drawing/2014/main" id="{F39939AF-1C1E-46BF-8D0E-BF17318ABAB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6519" y="564777"/>
            <a:ext cx="2420470" cy="1385047"/>
          </a:xfrm>
          <a:prstGeom prst="rect">
            <a:avLst/>
          </a:prstGeom>
        </p:spPr>
      </p:pic>
      <p:pic>
        <p:nvPicPr>
          <p:cNvPr id="5" name="image14.png">
            <a:extLst>
              <a:ext uri="{FF2B5EF4-FFF2-40B4-BE49-F238E27FC236}">
                <a16:creationId xmlns:a16="http://schemas.microsoft.com/office/drawing/2014/main" id="{3B0E9D79-00B0-446A-984D-662F55338D4E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32411" y="188259"/>
            <a:ext cx="6777317" cy="215152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A64F73F-7A92-478A-9CCA-ECED51E5919A}"/>
              </a:ext>
            </a:extLst>
          </p:cNvPr>
          <p:cNvSpPr/>
          <p:nvPr/>
        </p:nvSpPr>
        <p:spPr>
          <a:xfrm>
            <a:off x="1707777" y="2514600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3200" dirty="0"/>
              <a:t>Директор: Кудлай Сергей Юрьевич</a:t>
            </a:r>
          </a:p>
          <a:p>
            <a:r>
              <a:rPr lang="ru-RU" sz="3200" dirty="0"/>
              <a:t>Адрес: ул. Чкалова, 12, г. Советская Гавань, Хабаровский край, 682800 </a:t>
            </a:r>
          </a:p>
          <a:p>
            <a:r>
              <a:rPr lang="ru-RU" sz="3200" dirty="0"/>
              <a:t>Телефон: 8 (42138) 42-1-09</a:t>
            </a:r>
          </a:p>
          <a:p>
            <a:r>
              <a:rPr lang="ru-RU" sz="3200" dirty="0"/>
              <a:t>E-</a:t>
            </a:r>
            <a:r>
              <a:rPr lang="ru-RU" sz="3200" dirty="0" err="1"/>
              <a:t>mail</a:t>
            </a:r>
            <a:r>
              <a:rPr lang="ru-RU" sz="3200" dirty="0"/>
              <a:t>: sgptt@edu.27.ru </a:t>
            </a:r>
          </a:p>
          <a:p>
            <a:r>
              <a:rPr lang="ru-RU" sz="3200" dirty="0"/>
              <a:t>Сайт: http://sgptt.ru</a:t>
            </a:r>
          </a:p>
        </p:txBody>
      </p:sp>
    </p:spTree>
    <p:extLst>
      <p:ext uri="{BB962C8B-B14F-4D97-AF65-F5344CB8AC3E}">
        <p14:creationId xmlns:p14="http://schemas.microsoft.com/office/powerpoint/2010/main" val="16084840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D113C02-32B0-4D03-9687-577076B1D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224" y="658907"/>
            <a:ext cx="9480176" cy="5382456"/>
          </a:xfrm>
        </p:spPr>
        <p:txBody>
          <a:bodyPr/>
          <a:lstStyle/>
          <a:p>
            <a:pPr algn="ctr"/>
            <a:r>
              <a:rPr lang="ru-RU" sz="2400" b="1" dirty="0"/>
              <a:t>Программы профессионального обучения лиц с инвалидностью и ОВЗ:</a:t>
            </a:r>
          </a:p>
          <a:p>
            <a:endParaRPr lang="ru-RU" sz="2000" b="1" dirty="0"/>
          </a:p>
          <a:p>
            <a:r>
              <a:rPr lang="ru-RU" sz="2000" b="1" dirty="0"/>
              <a:t>Кулинар изделий из рыбы и морепродуктов (план приема - 15 человек)</a:t>
            </a:r>
          </a:p>
          <a:p>
            <a:pPr marL="0" indent="0">
              <a:buNone/>
            </a:pPr>
            <a:r>
              <a:rPr lang="ru-RU" sz="2000" b="1" dirty="0"/>
              <a:t>     Срок обучения: 1 г.10 мес. (очно)</a:t>
            </a:r>
          </a:p>
          <a:p>
            <a:endParaRPr lang="ru-RU" sz="2000" b="1" dirty="0"/>
          </a:p>
          <a:p>
            <a:r>
              <a:rPr lang="ru-RU" sz="2000" b="1" dirty="0"/>
              <a:t>  Дополнительная информация:</a:t>
            </a:r>
          </a:p>
          <a:p>
            <a:r>
              <a:rPr lang="ru-RU" sz="2000" b="1" dirty="0"/>
              <a:t>Обучающиеся по программам профессионального обучения обеспечиваются бесплатным питанием, выплачивается материальная поддержка. Работают спортивные секции и кружки. Иногородним предоставляется общежитие (при наличии свободных мест).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3593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C6E2DE-15CA-4C11-916B-B71E680D4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9068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647B6AED-8D49-4875-9663-49CBB49D4C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40007" y="2190045"/>
            <a:ext cx="12211873" cy="4521200"/>
          </a:xfrm>
          <a:prstGeom prst="rect">
            <a:avLst/>
          </a:prstGeom>
        </p:spPr>
      </p:pic>
      <p:pic>
        <p:nvPicPr>
          <p:cNvPr id="4" name="image4.png">
            <a:extLst>
              <a:ext uri="{FF2B5EF4-FFF2-40B4-BE49-F238E27FC236}">
                <a16:creationId xmlns:a16="http://schemas.microsoft.com/office/drawing/2014/main" id="{075F52E1-0E9C-4AC4-98C6-93097372F34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94666" y="146755"/>
            <a:ext cx="7371645" cy="1678870"/>
          </a:xfrm>
          <a:prstGeom prst="rect">
            <a:avLst/>
          </a:prstGeom>
        </p:spPr>
      </p:pic>
      <p:pic>
        <p:nvPicPr>
          <p:cNvPr id="5" name="image3.png" descr="C:\Users\Владелец\Desktop\05e65fd3c310056622a5ac64225a3009.png">
            <a:extLst>
              <a:ext uri="{FF2B5EF4-FFF2-40B4-BE49-F238E27FC236}">
                <a16:creationId xmlns:a16="http://schemas.microsoft.com/office/drawing/2014/main" id="{0DFAAB95-4E82-453B-A324-ECC9E2823555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8579" y="365125"/>
            <a:ext cx="2743200" cy="1678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911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3.png" descr="https://prokolledzh.ru/wp-content/uploads/2018/09/yemblema13.png">
            <a:extLst>
              <a:ext uri="{FF2B5EF4-FFF2-40B4-BE49-F238E27FC236}">
                <a16:creationId xmlns:a16="http://schemas.microsoft.com/office/drawing/2014/main" id="{9A4E5FDA-E832-4EDC-8DC0-324DC715C9F7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00954" y="457200"/>
            <a:ext cx="2487705" cy="1761565"/>
          </a:xfrm>
          <a:prstGeom prst="rect">
            <a:avLst/>
          </a:prstGeom>
        </p:spPr>
      </p:pic>
      <p:pic>
        <p:nvPicPr>
          <p:cNvPr id="5" name="image24.png">
            <a:extLst>
              <a:ext uri="{FF2B5EF4-FFF2-40B4-BE49-F238E27FC236}">
                <a16:creationId xmlns:a16="http://schemas.microsoft.com/office/drawing/2014/main" id="{C426D240-2235-4FB0-8D80-B7D4C6CC91E6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20671" y="1"/>
            <a:ext cx="7059705" cy="221876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C026346-FE1E-4207-B31A-AD61ED9944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2694" y="2645984"/>
            <a:ext cx="9291918" cy="375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970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4210FC12-8E5E-449A-AF94-FEFF6D027F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0812" y="1116105"/>
            <a:ext cx="10106084" cy="5190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5128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25.png" descr="logo.png">
            <a:extLst>
              <a:ext uri="{FF2B5EF4-FFF2-40B4-BE49-F238E27FC236}">
                <a16:creationId xmlns:a16="http://schemas.microsoft.com/office/drawing/2014/main" id="{E1B41932-E4FA-4AD6-B1C5-E009931BE2E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7882" y="416859"/>
            <a:ext cx="1990165" cy="1667435"/>
          </a:xfrm>
          <a:prstGeom prst="rect">
            <a:avLst/>
          </a:prstGeom>
        </p:spPr>
      </p:pic>
      <p:pic>
        <p:nvPicPr>
          <p:cNvPr id="5" name="image26.png">
            <a:extLst>
              <a:ext uri="{FF2B5EF4-FFF2-40B4-BE49-F238E27FC236}">
                <a16:creationId xmlns:a16="http://schemas.microsoft.com/office/drawing/2014/main" id="{A0E02B61-50E7-423D-B0EC-079996F80B00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98695" y="1"/>
            <a:ext cx="8041340" cy="2205318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E681A07-4119-4A76-A6BF-E699AE62EB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7589" y="2388107"/>
            <a:ext cx="8930058" cy="4053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4095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B43FD62-6B8C-4461-B83E-81E393A4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822" y="643467"/>
            <a:ext cx="9471378" cy="5397895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/>
              <a:t>СПРАВОЧНАЯ ИНФОРМАЦИЯ</a:t>
            </a:r>
          </a:p>
          <a:p>
            <a:pPr marL="0" indent="0" algn="ctr">
              <a:buNone/>
            </a:pPr>
            <a:r>
              <a:rPr lang="ru-RU" sz="2400" dirty="0"/>
              <a:t> </a:t>
            </a:r>
          </a:p>
          <a:p>
            <a:pPr algn="just"/>
            <a:r>
              <a:rPr lang="ru-RU" sz="2400" dirty="0"/>
              <a:t>Прием лиц для обучения по основным программам профессионального обучения осуществляется по заявлениям </a:t>
            </a:r>
            <a:r>
              <a:rPr lang="ru-RU" sz="2400" b="1" dirty="0"/>
              <a:t>лиц с инвалидностью, имеющих или не имеющих</a:t>
            </a:r>
            <a:r>
              <a:rPr lang="ru-RU" sz="2400" dirty="0"/>
              <a:t> </a:t>
            </a:r>
            <a:r>
              <a:rPr lang="ru-RU" sz="2400" b="1" dirty="0"/>
              <a:t>основное общее или среднее общее образование</a:t>
            </a:r>
            <a:r>
              <a:rPr lang="ru-RU" sz="2400" dirty="0"/>
              <a:t>, ранее не обучавшихся по основным программам профессионального обучения за счет средств бюджета, </a:t>
            </a:r>
            <a:r>
              <a:rPr lang="ru-RU" sz="2400" b="1" dirty="0"/>
              <a:t>и лиц с ограниченными возможностями здоровья,</a:t>
            </a:r>
            <a:r>
              <a:rPr lang="ru-RU" sz="2400" dirty="0"/>
              <a:t> </a:t>
            </a:r>
            <a:r>
              <a:rPr lang="ru-RU" sz="2400" b="1" dirty="0"/>
              <a:t>не имеющих основного общего или среднего общего образования</a:t>
            </a:r>
            <a:r>
              <a:rPr lang="ru-RU" sz="2400" dirty="0"/>
              <a:t>, ранее не обучавшихся по основным программам профессионального обучения за счет средств бюджета</a:t>
            </a:r>
          </a:p>
          <a:p>
            <a:pPr marL="0" indent="0">
              <a:buNone/>
            </a:pPr>
            <a:r>
              <a:rPr lang="ru-RU" sz="2400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95977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CF4415-D779-49CC-9324-639A40870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844" y="485422"/>
            <a:ext cx="10837334" cy="614115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i="1" dirty="0"/>
              <a:t>Перечень документов для поступления:</a:t>
            </a:r>
            <a:endParaRPr lang="ru-RU" dirty="0"/>
          </a:p>
          <a:p>
            <a:r>
              <a:rPr lang="ru-RU" dirty="0"/>
              <a:t>-оригинал документа, удостоверяющего личность, гражданство;</a:t>
            </a:r>
          </a:p>
          <a:p>
            <a:pPr lvl="0"/>
            <a:r>
              <a:rPr lang="ru-RU" dirty="0"/>
              <a:t>оригинал документа об образовании (аттестат или свидетельство);</a:t>
            </a:r>
          </a:p>
          <a:p>
            <a:pPr lvl="0"/>
            <a:r>
              <a:rPr lang="ru-RU" dirty="0"/>
              <a:t>4 фотографии размером 3x4;</a:t>
            </a:r>
          </a:p>
          <a:p>
            <a:pPr lvl="0"/>
            <a:r>
              <a:rPr lang="ru-RU" dirty="0"/>
              <a:t>полис обязательного медицинского страхования;</a:t>
            </a:r>
          </a:p>
          <a:p>
            <a:pPr lvl="0"/>
            <a:r>
              <a:rPr lang="ru-RU" dirty="0"/>
              <a:t>страховое свидетельство государственного пенсионного страхования;</a:t>
            </a:r>
          </a:p>
          <a:p>
            <a:pPr lvl="0"/>
            <a:r>
              <a:rPr lang="ru-RU" dirty="0"/>
              <a:t>свидетельство о постановке на учет физического лица в налоговом органе;</a:t>
            </a:r>
          </a:p>
          <a:p>
            <a:pPr lvl="0"/>
            <a:r>
              <a:rPr lang="ru-RU" dirty="0"/>
              <a:t>медицинская справка по форме №086/у, с заключением об отсутствии противопоказаний для обучения выбранной профессии;</a:t>
            </a:r>
          </a:p>
          <a:p>
            <a:pPr lvl="0"/>
            <a:r>
              <a:rPr lang="ru-RU" dirty="0"/>
              <a:t>иные	документы,	подтверждающие	получение	дополнительных гарантий и (или) иных социальных выплат.</a:t>
            </a:r>
          </a:p>
          <a:p>
            <a:r>
              <a:rPr lang="ru-RU" b="1" dirty="0"/>
              <a:t>Лица с ограниченными возможностями здоровья </a:t>
            </a:r>
            <a:r>
              <a:rPr lang="ru-RU" dirty="0"/>
              <a:t>при подаче заявления предоставляют оригинал или ксерокопию заключения психолого- медико-педагогической комиссии.</a:t>
            </a:r>
          </a:p>
          <a:p>
            <a:r>
              <a:rPr lang="ru-RU" b="1" dirty="0"/>
              <a:t>Лица, имеющие инвалидность </a:t>
            </a:r>
            <a:r>
              <a:rPr lang="ru-RU" dirty="0"/>
              <a:t>при подаче заявления дополнительно представляют следующие документы:</a:t>
            </a:r>
          </a:p>
          <a:p>
            <a:pPr lvl="0"/>
            <a:r>
              <a:rPr lang="ru-RU" dirty="0"/>
              <a:t>справка об установлении инвалидности, выданная медико-социальной экспертной комиссией.</a:t>
            </a:r>
          </a:p>
          <a:p>
            <a:pPr lvl="0"/>
            <a:r>
              <a:rPr lang="ru-RU" dirty="0"/>
              <a:t>индивидуальная программа реабилитации или </a:t>
            </a:r>
            <a:r>
              <a:rPr lang="ru-RU" dirty="0" err="1"/>
              <a:t>абилитации</a:t>
            </a:r>
            <a:r>
              <a:rPr lang="ru-RU" dirty="0"/>
              <a:t> инвалида (ИПРА).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2229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7.png">
            <a:extLst>
              <a:ext uri="{FF2B5EF4-FFF2-40B4-BE49-F238E27FC236}">
                <a16:creationId xmlns:a16="http://schemas.microsoft.com/office/drawing/2014/main" id="{A0CCEA1C-D9B1-41F2-9F4E-A9885FEEF63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78489" y="124179"/>
            <a:ext cx="7913511" cy="200942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DA7725E-0F51-4125-B6D5-C59DC60CB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1156" y="123072"/>
            <a:ext cx="2878666" cy="1920218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857CD4E-9168-42D4-976E-54EED46E7CD1}"/>
              </a:ext>
            </a:extLst>
          </p:cNvPr>
          <p:cNvSpPr/>
          <p:nvPr/>
        </p:nvSpPr>
        <p:spPr>
          <a:xfrm>
            <a:off x="880534" y="2641600"/>
            <a:ext cx="110518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Директор: Горбунова Галина Александровна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Адрес: ул. Гамарника, 16, г. Комсомольск-на-Амуре, Хабаровский край, 681032 Телефон: 8 (4217) 52-02-22,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55-12-08 (приемная комиссия)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kkts@edu.27.ru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Сайт: www.knacits.ru</a:t>
            </a:r>
          </a:p>
        </p:txBody>
      </p:sp>
    </p:spTree>
    <p:extLst>
      <p:ext uri="{BB962C8B-B14F-4D97-AF65-F5344CB8AC3E}">
        <p14:creationId xmlns:p14="http://schemas.microsoft.com/office/powerpoint/2010/main" val="1218807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1CD67E6-ED3D-44CA-BF52-48F838429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378" y="279046"/>
            <a:ext cx="10515600" cy="609917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2400" b="1" i="1" dirty="0"/>
              <a:t>Программы профессионального обучения лиц с инвалидностью и ОВЗ</a:t>
            </a:r>
            <a:r>
              <a:rPr lang="ru-RU" b="1" i="1" dirty="0"/>
              <a:t>: </a:t>
            </a:r>
            <a:endParaRPr lang="ru-RU" dirty="0"/>
          </a:p>
          <a:p>
            <a:pPr lvl="0"/>
            <a:r>
              <a:rPr lang="ru-RU" sz="2400" b="1" dirty="0"/>
              <a:t>Штукатур (план приема - 15 человек)</a:t>
            </a:r>
          </a:p>
          <a:p>
            <a:pPr marL="0" indent="0">
              <a:buNone/>
            </a:pPr>
            <a:r>
              <a:rPr lang="ru-RU" sz="2400" i="1" dirty="0"/>
              <a:t>   Квалификация: </a:t>
            </a:r>
            <a:r>
              <a:rPr lang="ru-RU" sz="2400" dirty="0"/>
              <a:t>штукатур</a:t>
            </a:r>
          </a:p>
          <a:p>
            <a:pPr lvl="0"/>
            <a:r>
              <a:rPr lang="ru-RU" sz="2400" b="1" dirty="0"/>
              <a:t>Облицовщик-плиточник (план приема - 15 человек)</a:t>
            </a:r>
          </a:p>
          <a:p>
            <a:pPr marL="0" lvl="0" indent="0">
              <a:buNone/>
            </a:pPr>
            <a:r>
              <a:rPr lang="ru-RU" sz="2400" b="1" i="1" dirty="0"/>
              <a:t>   </a:t>
            </a:r>
            <a:r>
              <a:rPr lang="ru-RU" sz="2400" i="1" dirty="0"/>
              <a:t>Квалификация: </a:t>
            </a:r>
            <a:r>
              <a:rPr lang="ru-RU" sz="2400" dirty="0"/>
              <a:t>облицовщик-плиточник</a:t>
            </a:r>
          </a:p>
          <a:p>
            <a:pPr lvl="0"/>
            <a:r>
              <a:rPr lang="ru-RU" sz="2400" b="1" dirty="0"/>
              <a:t>Швея (план приема - 15 человек)</a:t>
            </a:r>
          </a:p>
          <a:p>
            <a:pPr marL="0" indent="0">
              <a:buNone/>
            </a:pPr>
            <a:r>
              <a:rPr lang="ru-RU" sz="2400" i="1" dirty="0"/>
              <a:t>   Квалификация: </a:t>
            </a:r>
            <a:r>
              <a:rPr lang="ru-RU" sz="2400" dirty="0"/>
              <a:t>швея</a:t>
            </a:r>
          </a:p>
          <a:p>
            <a:pPr lvl="0"/>
            <a:r>
              <a:rPr lang="ru-RU" sz="2400" dirty="0"/>
              <a:t> </a:t>
            </a:r>
            <a:r>
              <a:rPr lang="ru-RU" sz="2400" b="1" dirty="0"/>
              <a:t>Укладчик-упаковщик (план приема - 15 человек)</a:t>
            </a:r>
          </a:p>
          <a:p>
            <a:pPr marL="0" indent="0">
              <a:buNone/>
            </a:pPr>
            <a:r>
              <a:rPr lang="ru-RU" sz="2400" i="1" dirty="0"/>
              <a:t>    Квалификация: </a:t>
            </a:r>
            <a:r>
              <a:rPr lang="ru-RU" sz="2400" dirty="0"/>
              <a:t>укладчик-упаковщик</a:t>
            </a:r>
          </a:p>
          <a:p>
            <a:pPr lvl="0"/>
            <a:r>
              <a:rPr lang="ru-RU" sz="2400" b="1" dirty="0"/>
              <a:t>Повар (план приема - 15 человек)</a:t>
            </a:r>
          </a:p>
          <a:p>
            <a:pPr marL="0" indent="0">
              <a:buNone/>
            </a:pPr>
            <a:r>
              <a:rPr lang="ru-RU" sz="2400" i="1" dirty="0"/>
              <a:t>   Квалификация: </a:t>
            </a:r>
            <a:r>
              <a:rPr lang="ru-RU" sz="2400" dirty="0"/>
              <a:t>повар</a:t>
            </a:r>
          </a:p>
          <a:p>
            <a:pPr lvl="0"/>
            <a:r>
              <a:rPr lang="ru-RU" sz="2400" b="1" dirty="0"/>
              <a:t>Кухонный рабочий (план приема - 15 человек)</a:t>
            </a:r>
          </a:p>
          <a:p>
            <a:pPr marL="0" indent="0">
              <a:buNone/>
            </a:pPr>
            <a:r>
              <a:rPr lang="ru-RU" sz="2400" i="1" dirty="0"/>
              <a:t>   Квалификация: </a:t>
            </a:r>
            <a:r>
              <a:rPr lang="ru-RU" sz="2400" dirty="0"/>
              <a:t>кухонный рабочий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2342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BFA2F97-81C6-49FC-A544-C7DAA7BC3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643467"/>
            <a:ext cx="10080977" cy="5397895"/>
          </a:xfrm>
        </p:spPr>
        <p:txBody>
          <a:bodyPr/>
          <a:lstStyle/>
          <a:p>
            <a:endParaRPr lang="ru-RU" sz="2800" b="1" i="1" dirty="0"/>
          </a:p>
          <a:p>
            <a:r>
              <a:rPr lang="ru-RU" sz="2800" b="1" i="1" dirty="0"/>
              <a:t>Дополнительная информация:</a:t>
            </a:r>
            <a:endParaRPr lang="ru-RU" sz="2800" dirty="0"/>
          </a:p>
          <a:p>
            <a:r>
              <a:rPr lang="ru-RU" sz="2800" dirty="0"/>
              <a:t>Обучающиеся по программам профессионального обучения обеспечиваются бесплатным питанием, выплачивается материальная поддержка. Работают спортивные секции и кружки. Иногородним предоставляется общежитие (при наличии свободных мест).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3679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8.jpeg" descr="https://mtdata.ru/u3/photo757A/20903814945-0/original.jpeg">
            <a:extLst>
              <a:ext uri="{FF2B5EF4-FFF2-40B4-BE49-F238E27FC236}">
                <a16:creationId xmlns:a16="http://schemas.microsoft.com/office/drawing/2014/main" id="{8933D8A2-8221-4F08-8401-E4E9BB63A63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12800" y="248357"/>
            <a:ext cx="2630311" cy="1783644"/>
          </a:xfrm>
          <a:prstGeom prst="rect">
            <a:avLst/>
          </a:prstGeom>
        </p:spPr>
      </p:pic>
      <p:pic>
        <p:nvPicPr>
          <p:cNvPr id="5" name="image9.png">
            <a:extLst>
              <a:ext uri="{FF2B5EF4-FFF2-40B4-BE49-F238E27FC236}">
                <a16:creationId xmlns:a16="http://schemas.microsoft.com/office/drawing/2014/main" id="{6EECBBDF-0807-4FE0-8E29-3276F8DB1202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000" y="112889"/>
            <a:ext cx="7055556" cy="1783644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F5230FB-CFC6-4730-BBE7-246C3B490C01}"/>
              </a:ext>
            </a:extLst>
          </p:cNvPr>
          <p:cNvSpPr/>
          <p:nvPr/>
        </p:nvSpPr>
        <p:spPr>
          <a:xfrm>
            <a:off x="1603021" y="2483555"/>
            <a:ext cx="9155289" cy="318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04850">
              <a:spcBef>
                <a:spcPts val="1100"/>
              </a:spcBef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04850">
              <a:spcBef>
                <a:spcPts val="1100"/>
              </a:spcBef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Директор:</a:t>
            </a:r>
            <a:r>
              <a:rPr lang="ru-RU" sz="28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Зверева</a:t>
            </a:r>
            <a:r>
              <a:rPr lang="ru-RU" sz="28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Наталья</a:t>
            </a:r>
            <a:r>
              <a:rPr lang="ru-RU" sz="28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Александровна</a:t>
            </a:r>
          </a:p>
          <a:p>
            <a:pPr marL="704850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Адрес:</a:t>
            </a:r>
            <a:r>
              <a:rPr lang="ru-RU" sz="2800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Аллея</a:t>
            </a:r>
            <a:r>
              <a:rPr lang="ru-RU" sz="2800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Труда,</a:t>
            </a:r>
            <a:r>
              <a:rPr lang="ru-RU" sz="2800" spc="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10,</a:t>
            </a:r>
            <a:r>
              <a:rPr lang="ru-RU" sz="2800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Комсомольское</a:t>
            </a:r>
            <a:r>
              <a:rPr lang="ru-RU" sz="2800" spc="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шоссе,</a:t>
            </a:r>
            <a:r>
              <a:rPr lang="ru-RU" sz="28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26,</a:t>
            </a:r>
            <a:r>
              <a:rPr lang="ru-RU" sz="2800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704850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г.</a:t>
            </a:r>
            <a:r>
              <a:rPr lang="ru-RU" sz="28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Комсомольск-на-Амуре,</a:t>
            </a:r>
            <a:r>
              <a:rPr lang="ru-RU" sz="2800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Хабаровский</a:t>
            </a:r>
            <a:r>
              <a:rPr lang="ru-RU" sz="28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край, 681000</a:t>
            </a:r>
          </a:p>
          <a:p>
            <a:pPr marL="704850">
              <a:spcBef>
                <a:spcPts val="5"/>
              </a:spcBef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Телефон:</a:t>
            </a:r>
            <a:r>
              <a:rPr lang="ru-RU" sz="28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ru-RU" sz="28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(4217)</a:t>
            </a:r>
            <a:r>
              <a:rPr lang="ru-RU" sz="28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59-29-79</a:t>
            </a:r>
          </a:p>
          <a:p>
            <a:pPr marL="704850" marR="4283075">
              <a:lnSpc>
                <a:spcPct val="100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E-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mail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ksmtkms@mail.ru</a:t>
            </a:r>
            <a:r>
              <a:rPr lang="ru-RU" sz="2800" spc="-29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Сайт: </a:t>
            </a:r>
            <a:r>
              <a:rPr lang="ru-RU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www.smtkms.ru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342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613D1250-ED30-4DDB-B326-96395DD9B1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6160" y="970844"/>
            <a:ext cx="10479680" cy="5102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90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5.jpeg">
            <a:extLst>
              <a:ext uri="{FF2B5EF4-FFF2-40B4-BE49-F238E27FC236}">
                <a16:creationId xmlns:a16="http://schemas.microsoft.com/office/drawing/2014/main" id="{4C673152-028F-47B5-8E4E-3513B2FA246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96712" y="293511"/>
            <a:ext cx="2517421" cy="1478845"/>
          </a:xfrm>
          <a:prstGeom prst="rect">
            <a:avLst/>
          </a:prstGeom>
        </p:spPr>
      </p:pic>
      <p:pic>
        <p:nvPicPr>
          <p:cNvPr id="5" name="image16.png">
            <a:extLst>
              <a:ext uri="{FF2B5EF4-FFF2-40B4-BE49-F238E27FC236}">
                <a16:creationId xmlns:a16="http://schemas.microsoft.com/office/drawing/2014/main" id="{197FBAE2-2139-4D35-8A8B-BAF58AEB8591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01157" y="293512"/>
            <a:ext cx="7292621" cy="1670756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E3034F6-4342-49B5-92AD-E444D82F28C7}"/>
              </a:ext>
            </a:extLst>
          </p:cNvPr>
          <p:cNvSpPr/>
          <p:nvPr/>
        </p:nvSpPr>
        <p:spPr>
          <a:xfrm>
            <a:off x="801511" y="2472267"/>
            <a:ext cx="966328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04850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Директор:</a:t>
            </a:r>
            <a:r>
              <a:rPr lang="ru-RU" sz="28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Якумов</a:t>
            </a:r>
            <a:r>
              <a:rPr lang="ru-RU" sz="28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Анатолий</a:t>
            </a:r>
            <a:r>
              <a:rPr lang="ru-RU" sz="28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Александрович</a:t>
            </a:r>
          </a:p>
          <a:p>
            <a:pPr marL="704850" marR="464185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Адрес: ул. Ленина, 11, п. Солнечный, </a:t>
            </a:r>
          </a:p>
          <a:p>
            <a:pPr marL="704850" marR="464185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Солнечный район, Хабаровский край, 682711</a:t>
            </a:r>
            <a:r>
              <a:rPr lang="ru-RU" sz="2800" spc="-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704850" marR="464185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Телефон:</a:t>
            </a:r>
            <a:r>
              <a:rPr lang="ru-RU" sz="28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 (42146)</a:t>
            </a:r>
            <a:r>
              <a:rPr lang="ru-RU" sz="28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2-25-15</a:t>
            </a:r>
          </a:p>
          <a:p>
            <a:pPr marL="704850" marR="3910965">
              <a:lnSpc>
                <a:spcPct val="100000"/>
              </a:lnSpc>
              <a:spcBef>
                <a:spcPts val="5"/>
              </a:spcBef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E-mail: 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solpromtech@yandex.ru</a:t>
            </a:r>
            <a:r>
              <a:rPr lang="ru-RU" sz="2800" spc="-285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Сайт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8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www.soln-prom-tehn.ru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303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822658B-A28D-4093-B605-BD82FE922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508001"/>
            <a:ext cx="10137422" cy="5533362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Программы профессионального обучения лиц с инвалидностью и ОВЗ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Повар (план приема - 15 человек)</a:t>
            </a:r>
          </a:p>
          <a:p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Квалификация: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повар</a:t>
            </a:r>
          </a:p>
          <a:p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обучения: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г. 10 мес. (очно)</a:t>
            </a: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067869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97</TotalTime>
  <Words>855</Words>
  <Application>Microsoft Office PowerPoint</Application>
  <PresentationFormat>Широкоэкранный</PresentationFormat>
  <Paragraphs>107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Л. Бардина</dc:creator>
  <cp:lastModifiedBy>Елена Л. Бардина</cp:lastModifiedBy>
  <cp:revision>11</cp:revision>
  <dcterms:created xsi:type="dcterms:W3CDTF">2023-03-30T04:58:32Z</dcterms:created>
  <dcterms:modified xsi:type="dcterms:W3CDTF">2023-03-31T01:36:37Z</dcterms:modified>
</cp:coreProperties>
</file>