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3" r:id="rId4"/>
    <p:sldId id="260" r:id="rId5"/>
    <p:sldId id="261" r:id="rId6"/>
    <p:sldId id="274" r:id="rId7"/>
    <p:sldId id="262" r:id="rId8"/>
    <p:sldId id="263" r:id="rId9"/>
    <p:sldId id="264" r:id="rId10"/>
    <p:sldId id="265" r:id="rId11"/>
    <p:sldId id="269" r:id="rId12"/>
  </p:sldIdLst>
  <p:sldSz cx="9144000" cy="6858000" type="screen4x3"/>
  <p:notesSz cx="6858000" cy="9144000"/>
  <p:custDataLst>
    <p:tags r:id="rId13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23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3068960"/>
            <a:ext cx="6480720" cy="1470025"/>
          </a:xfrm>
        </p:spPr>
        <p:txBody>
          <a:bodyPr/>
          <a:lstStyle>
            <a:lvl1pPr>
              <a:defRPr b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494116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9700D-8255-4F85-B03D-D4108BF47250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4B97C-4DF8-48CF-A1DA-F91C7239FD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7876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9700D-8255-4F85-B03D-D4108BF47250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4B97C-4DF8-48CF-A1DA-F91C7239FD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3606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9700D-8255-4F85-B03D-D4108BF47250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4B97C-4DF8-48CF-A1DA-F91C7239FD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4702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9700D-8255-4F85-B03D-D4108BF47250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4B97C-4DF8-48CF-A1DA-F91C7239FD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3558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9700D-8255-4F85-B03D-D4108BF47250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4B97C-4DF8-48CF-A1DA-F91C7239FD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3932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9700D-8255-4F85-B03D-D4108BF47250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4B97C-4DF8-48CF-A1DA-F91C7239FD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7497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9700D-8255-4F85-B03D-D4108BF47250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4B97C-4DF8-48CF-A1DA-F91C7239FD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6523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9700D-8255-4F85-B03D-D4108BF47250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4B97C-4DF8-48CF-A1DA-F91C7239FD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1076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9700D-8255-4F85-B03D-D4108BF47250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4B97C-4DF8-48CF-A1DA-F91C7239FD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9775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9700D-8255-4F85-B03D-D4108BF47250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4B97C-4DF8-48CF-A1DA-F91C7239FD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9888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9700D-8255-4F85-B03D-D4108BF47250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4B97C-4DF8-48CF-A1DA-F91C7239FD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0978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79700D-8255-4F85-B03D-D4108BF47250}" type="datetimeFigureOut">
              <a:rPr lang="ru-RU" smtClean="0"/>
              <a:t>29.05.2023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A4B97C-4DF8-48CF-A1DA-F91C7239FD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7323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564904"/>
            <a:ext cx="6048672" cy="1944216"/>
          </a:xfrm>
        </p:spPr>
        <p:txBody>
          <a:bodyPr>
            <a:normAutofit/>
          </a:bodyPr>
          <a:lstStyle/>
          <a:p>
            <a:r>
              <a:rPr lang="ru-RU" sz="4800" dirty="0"/>
              <a:t>«КАРТОГРАФИЯ КОНФЛИКТА»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99992" y="5301208"/>
            <a:ext cx="4644008" cy="1267156"/>
          </a:xfrm>
        </p:spPr>
        <p:txBody>
          <a:bodyPr>
            <a:normAutofit/>
          </a:bodyPr>
          <a:lstStyle/>
          <a:p>
            <a:pPr algn="l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Педагог-психолог: </a:t>
            </a:r>
          </a:p>
          <a:p>
            <a:pPr algn="l"/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Тараненко Светлана Анатольевна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54028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34FF0E-D029-412A-AF59-09B12485B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defTabSz="457200">
              <a:spcBef>
                <a:spcPts val="0"/>
              </a:spcBef>
            </a:pPr>
            <a:r>
              <a:rPr lang="ru-RU" sz="3600" b="1" dirty="0">
                <a:solidFill>
                  <a:srgbClr val="0070C0"/>
                </a:solidFill>
              </a:rPr>
              <a:t>Актуальность методики заключается </a:t>
            </a:r>
            <a:r>
              <a:rPr lang="ru-RU" sz="3600" b="1" dirty="0" smtClean="0">
                <a:solidFill>
                  <a:srgbClr val="0070C0"/>
                </a:solidFill>
              </a:rPr>
              <a:t/>
            </a:r>
            <a:br>
              <a:rPr lang="ru-RU" sz="3600" b="1" dirty="0" smtClean="0">
                <a:solidFill>
                  <a:srgbClr val="0070C0"/>
                </a:solidFill>
              </a:rPr>
            </a:br>
            <a:r>
              <a:rPr lang="ru-RU" sz="3600" b="1" dirty="0" smtClean="0">
                <a:solidFill>
                  <a:srgbClr val="0070C0"/>
                </a:solidFill>
              </a:rPr>
              <a:t>в </a:t>
            </a:r>
            <a:r>
              <a:rPr lang="ru-RU" sz="3600" b="1" dirty="0">
                <a:solidFill>
                  <a:srgbClr val="0070C0"/>
                </a:solidFill>
              </a:rPr>
              <a:t>том, что она дает возможность: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C475FB8-69A5-43A4-9172-DADD4ABB5D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497" y="1988840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ru-RU" dirty="0">
                <a:solidFill>
                  <a:srgbClr val="002060"/>
                </a:solidFill>
              </a:rPr>
              <a:t>ограничить дискуссию определёнными формальностями, дабы избежать чрезмерного проявления </a:t>
            </a:r>
            <a:r>
              <a:rPr lang="ru-RU" dirty="0" smtClean="0">
                <a:solidFill>
                  <a:srgbClr val="002060"/>
                </a:solidFill>
              </a:rPr>
              <a:t>эмоций;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совместно </a:t>
            </a:r>
            <a:r>
              <a:rPr lang="ru-RU" dirty="0">
                <a:solidFill>
                  <a:srgbClr val="002060"/>
                </a:solidFill>
              </a:rPr>
              <a:t>обсудить </a:t>
            </a:r>
            <a:r>
              <a:rPr lang="ru-RU" dirty="0" smtClean="0">
                <a:solidFill>
                  <a:srgbClr val="002060"/>
                </a:solidFill>
              </a:rPr>
              <a:t>проблему;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создать </a:t>
            </a:r>
            <a:r>
              <a:rPr lang="ru-RU" dirty="0">
                <a:solidFill>
                  <a:srgbClr val="002060"/>
                </a:solidFill>
              </a:rPr>
              <a:t>атмосферу </a:t>
            </a:r>
            <a:r>
              <a:rPr lang="ru-RU" dirty="0" err="1">
                <a:solidFill>
                  <a:srgbClr val="002060"/>
                </a:solidFill>
              </a:rPr>
              <a:t>эмпатиии</a:t>
            </a:r>
            <a:r>
              <a:rPr lang="ru-RU" dirty="0">
                <a:solidFill>
                  <a:srgbClr val="002060"/>
                </a:solidFill>
              </a:rPr>
              <a:t> и признания мнения людей, считавших ранее, что они были не </a:t>
            </a:r>
            <a:r>
              <a:rPr lang="ru-RU" dirty="0" smtClean="0">
                <a:solidFill>
                  <a:srgbClr val="002060"/>
                </a:solidFill>
              </a:rPr>
              <a:t>поняты;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яснее </a:t>
            </a:r>
            <a:r>
              <a:rPr lang="ru-RU" dirty="0">
                <a:solidFill>
                  <a:srgbClr val="002060"/>
                </a:solidFill>
              </a:rPr>
              <a:t>увидеть как свою точку зрения, так и точку зрения </a:t>
            </a:r>
            <a:r>
              <a:rPr lang="ru-RU" dirty="0" smtClean="0">
                <a:solidFill>
                  <a:srgbClr val="002060"/>
                </a:solidFill>
              </a:rPr>
              <a:t>других;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придать </a:t>
            </a:r>
            <a:r>
              <a:rPr lang="ru-RU" dirty="0">
                <a:solidFill>
                  <a:srgbClr val="002060"/>
                </a:solidFill>
              </a:rPr>
              <a:t>системный и объёмный характер взглядам на проблему каждой </a:t>
            </a:r>
            <a:r>
              <a:rPr lang="ru-RU" dirty="0" smtClean="0">
                <a:solidFill>
                  <a:srgbClr val="002060"/>
                </a:solidFill>
              </a:rPr>
              <a:t>стороны;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отыскать </a:t>
            </a:r>
            <a:r>
              <a:rPr lang="ru-RU" dirty="0">
                <a:solidFill>
                  <a:srgbClr val="002060"/>
                </a:solidFill>
              </a:rPr>
              <a:t>новые направления в выборе решений. </a:t>
            </a:r>
          </a:p>
        </p:txBody>
      </p:sp>
    </p:spTree>
    <p:extLst>
      <p:ext uri="{BB962C8B-B14F-4D97-AF65-F5344CB8AC3E}">
        <p14:creationId xmlns:p14="http://schemas.microsoft.com/office/powerpoint/2010/main" val="8398612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BD551C-FEC3-4591-A5FE-666F5C6B5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defTabSz="457200">
              <a:spcBef>
                <a:spcPts val="0"/>
              </a:spcBef>
            </a:pPr>
            <a:r>
              <a:rPr lang="ru-RU" sz="3600" b="1" dirty="0">
                <a:solidFill>
                  <a:srgbClr val="0070C0"/>
                </a:solidFill>
              </a:rPr>
              <a:t>РЕЗУЛЬТАТЫ ПРАКТИКУМА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4938B63-29A0-40C1-8E9A-7E80A7497B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rgbClr val="002060"/>
                </a:solidFill>
              </a:rPr>
              <a:t>Обозначили </a:t>
            </a:r>
            <a:r>
              <a:rPr lang="ru-RU" dirty="0">
                <a:solidFill>
                  <a:srgbClr val="002060"/>
                </a:solidFill>
              </a:rPr>
              <a:t>реальные альтернативы решения </a:t>
            </a:r>
            <a:r>
              <a:rPr lang="ru-RU" dirty="0" smtClean="0">
                <a:solidFill>
                  <a:srgbClr val="002060"/>
                </a:solidFill>
              </a:rPr>
              <a:t>проблемы.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rgbClr val="002060"/>
                </a:solidFill>
              </a:rPr>
              <a:t>Смогли </a:t>
            </a:r>
            <a:r>
              <a:rPr lang="ru-RU" dirty="0">
                <a:solidFill>
                  <a:srgbClr val="002060"/>
                </a:solidFill>
              </a:rPr>
              <a:t>отследить своё внутреннее состояние , внутреннее состояние оппонента и увидеть ситуацию глазами другого (техника </a:t>
            </a:r>
            <a:r>
              <a:rPr lang="ru-RU" dirty="0" err="1">
                <a:solidFill>
                  <a:srgbClr val="002060"/>
                </a:solidFill>
              </a:rPr>
              <a:t>децентрации</a:t>
            </a:r>
            <a:r>
              <a:rPr lang="ru-RU" dirty="0" smtClean="0">
                <a:solidFill>
                  <a:srgbClr val="002060"/>
                </a:solidFill>
              </a:rPr>
              <a:t>).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>
                <a:solidFill>
                  <a:srgbClr val="002060"/>
                </a:solidFill>
              </a:rPr>
              <a:t>Обозначили </a:t>
            </a:r>
            <a:r>
              <a:rPr lang="ru-RU" dirty="0">
                <a:solidFill>
                  <a:srgbClr val="002060"/>
                </a:solidFill>
              </a:rPr>
              <a:t>«точки опоры» решения проблемы, не переводя её в </a:t>
            </a:r>
            <a:r>
              <a:rPr lang="ru-RU" dirty="0" smtClean="0">
                <a:solidFill>
                  <a:srgbClr val="002060"/>
                </a:solidFill>
              </a:rPr>
              <a:t>конфликт.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1381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9942025D-5797-4023-B7AF-D7870F94BAC4}"/>
              </a:ext>
            </a:extLst>
          </p:cNvPr>
          <p:cNvSpPr/>
          <p:nvPr/>
        </p:nvSpPr>
        <p:spPr>
          <a:xfrm>
            <a:off x="251520" y="188640"/>
            <a:ext cx="8332217" cy="120032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 – ПЕДАГОГИЧЕСКИЙ</a:t>
            </a:r>
          </a:p>
          <a:p>
            <a:pPr algn="ctr"/>
            <a:r>
              <a:rPr lang="ru-RU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ПРАКТИКУМ</a:t>
            </a:r>
            <a:endParaRPr lang="ru-RU" sz="3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07604" y="2636912"/>
            <a:ext cx="712879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(МЕТОДИКА ПРОФИЛАКТИКИ И РЕШЕНИЯ КОНФЛИКТНЫХ СИТУАЦИЙ В ПЕДАГОГИЧЕСКОМ ОБЩЕНИИ)</a:t>
            </a:r>
          </a:p>
        </p:txBody>
      </p:sp>
    </p:spTree>
    <p:extLst>
      <p:ext uri="{BB962C8B-B14F-4D97-AF65-F5344CB8AC3E}">
        <p14:creationId xmlns:p14="http://schemas.microsoft.com/office/powerpoint/2010/main" val="40675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9942025D-5797-4023-B7AF-D7870F94BAC4}"/>
              </a:ext>
            </a:extLst>
          </p:cNvPr>
          <p:cNvSpPr/>
          <p:nvPr/>
        </p:nvSpPr>
        <p:spPr>
          <a:xfrm>
            <a:off x="1619672" y="404664"/>
            <a:ext cx="5549083" cy="707886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ru-RU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 ПРАКТИКУМА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1844824"/>
            <a:ext cx="828092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примере составления карты конфликта учиться предотвращать конфликты через умение: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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планировать отношения при возможности наметить реальные альтернативы;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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понимать свое внутреннее состояние, внутреннее состояние оппонента и видеть ситуацию глазами другого человека;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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находить «точку опоры» решений конфликтов – общие потребности или интересы, т.е. находить предпосылки для </a:t>
            </a:r>
            <a:r>
              <a:rPr 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выигрыша </a:t>
            </a:r>
            <a:r>
              <a:rPr lang="ru-RU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всех.</a:t>
            </a:r>
            <a:endParaRPr lang="ru-RU" sz="28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9462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723B4E-DB2C-4323-BF42-6668DC919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Этапы составления 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карты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</a:t>
            </a:r>
            <a:r>
              <a:rPr lang="ru-RU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A5FD556-7C7E-4BE0-BC8B-4474FB6208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709120"/>
          </a:xfrm>
        </p:spPr>
        <p:txBody>
          <a:bodyPr>
            <a:noAutofit/>
          </a:bodyPr>
          <a:lstStyle/>
          <a:p>
            <a:pPr marL="0" lvl="0" indent="0" defTabSz="457200">
              <a:spcBef>
                <a:spcPts val="0"/>
              </a:spcBef>
              <a:buNone/>
            </a:pPr>
            <a:r>
              <a:rPr lang="ru-RU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 </a:t>
            </a:r>
            <a:r>
              <a:rPr lang="ru-RU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 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участников </a:t>
            </a:r>
            <a:r>
              <a:rPr lang="ru-RU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конфликта</a:t>
            </a:r>
          </a:p>
          <a:p>
            <a:pPr marL="0" lvl="0" indent="0" defTabSz="457200">
              <a:spcBef>
                <a:spcPts val="0"/>
              </a:spcBef>
              <a:buNone/>
            </a:pPr>
            <a:r>
              <a:rPr lang="ru-RU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 </a:t>
            </a:r>
            <a:r>
              <a:rPr lang="ru-RU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 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проблему </a:t>
            </a:r>
            <a:endParaRPr lang="ru-RU" sz="28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defTabSz="457200">
              <a:spcBef>
                <a:spcPts val="0"/>
              </a:spcBef>
              <a:buNone/>
            </a:pPr>
            <a:r>
              <a:rPr lang="ru-RU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 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 потребности каждого участника конфликта (его желания, ценности и интересы - т.е. всё, что важно для человека в данной ситуации) </a:t>
            </a:r>
          </a:p>
          <a:p>
            <a:pPr marL="0" lvl="0" indent="0" defTabSz="457200">
              <a:spcBef>
                <a:spcPts val="0"/>
              </a:spcBef>
              <a:buNone/>
            </a:pPr>
            <a:r>
              <a:rPr lang="ru-RU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 </a:t>
            </a:r>
            <a: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 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 опасения каждого участника конфликта (его тревоги, страхи – как оправданные, так и неоправданные) </a:t>
            </a:r>
          </a:p>
          <a:p>
            <a:pPr marL="0" lvl="0" indent="0" defTabSz="457200">
              <a:spcBef>
                <a:spcPts val="0"/>
              </a:spcBef>
              <a:buNone/>
            </a:pPr>
            <a:r>
              <a:rPr lang="ru-RU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 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Возможное решение проблемы для всех конфликтующих сторон </a:t>
            </a:r>
          </a:p>
        </p:txBody>
      </p:sp>
    </p:spTree>
    <p:extLst>
      <p:ext uri="{BB962C8B-B14F-4D97-AF65-F5344CB8AC3E}">
        <p14:creationId xmlns:p14="http://schemas.microsoft.com/office/powerpoint/2010/main" val="2140377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375DD3-4221-498F-B1F1-A7846782A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956" y="274638"/>
            <a:ext cx="8229600" cy="1143000"/>
          </a:xfrm>
        </p:spPr>
        <p:txBody>
          <a:bodyPr>
            <a:normAutofit/>
          </a:bodyPr>
          <a:lstStyle/>
          <a:p>
            <a:r>
              <a:rPr lang="ru-RU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КАРТА КОНФЛИКТА </a:t>
            </a:r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11DA703-5337-4AFB-AE40-9B64FDC6A9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>
            <a:normAutofit/>
          </a:bodyPr>
          <a:lstStyle/>
          <a:p>
            <a:pPr marL="0" lvl="0" indent="0" defTabSz="457200">
              <a:spcBef>
                <a:spcPts val="0"/>
              </a:spcBef>
              <a:buNone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42728" y="1742498"/>
            <a:ext cx="4083768" cy="22552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Желания учащегося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686463" y="1729974"/>
            <a:ext cx="4042792" cy="22803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Желание педагога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44216" y="4139356"/>
            <a:ext cx="4083768" cy="23705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Опасения учащегося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716016" y="4139355"/>
            <a:ext cx="3970784" cy="23705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Опасения педагога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626381" y="3136106"/>
            <a:ext cx="2016224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Грубость учащегося в адрес педагога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828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375DD3-4221-498F-B1F1-A7846782A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216" y="332656"/>
            <a:ext cx="8229600" cy="274042"/>
          </a:xfrm>
        </p:spPr>
        <p:txBody>
          <a:bodyPr>
            <a:normAutofit fontScale="90000"/>
          </a:bodyPr>
          <a:lstStyle/>
          <a:p>
            <a:r>
              <a:rPr lang="ru-RU" sz="1800" b="1" dirty="0">
                <a:solidFill>
                  <a:srgbClr val="002060"/>
                </a:solidFill>
              </a:rPr>
              <a:t>ЗНАКОМСТВО С КАРТОЙ КОНФЛИКТА, СОСТАВЛЕННОЙ ПО ДАННОЙ ТЕМЕ ПОСЛЕ СОЦИОЛОГИЧЕСКОГО ОПРОСА УЧАЩИХСЯ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11DA703-5337-4AFB-AE40-9B64FDC6A9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>
            <a:normAutofit/>
          </a:bodyPr>
          <a:lstStyle/>
          <a:p>
            <a:pPr marL="0" lvl="0" indent="0" defTabSz="457200">
              <a:spcBef>
                <a:spcPts val="0"/>
              </a:spcBef>
              <a:buNone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23225" y="912829"/>
            <a:ext cx="4083768" cy="22552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ЖЕЛАНИЯ УЧАЩЕГОСЯ - хочет, чтобы его услышали и заметили; -хочет поднять самооценку в глазах окружающих; - хочет защититься (чтоб не нарушали его личные границы); - хочет отстоять свои позиции; - хочет напугать (чтобы видели, что он не боится); - хочет скрыть свой страх за грубостью; - отстоять свое право; - копирует модель поведения человека, которого уважает. 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792425" y="927469"/>
            <a:ext cx="4042792" cy="22803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ЖЕЛАНИЯ </a:t>
            </a:r>
            <a:r>
              <a:rPr lang="ru-RU" sz="1400" dirty="0" smtClean="0">
                <a:solidFill>
                  <a:schemeClr val="tx1"/>
                </a:solidFill>
              </a:rPr>
              <a:t>ПЕДАГОГА </a:t>
            </a:r>
            <a:r>
              <a:rPr lang="ru-RU" sz="1400" dirty="0">
                <a:solidFill>
                  <a:schemeClr val="tx1"/>
                </a:solidFill>
              </a:rPr>
              <a:t>- хочет вести урок спокойно и донести до учеников весь учебный материал; - поддерживать дисциплину на занятии и положительный эмоциональный настрой студентов; - сохранять и поддерживать свой авторитет; - видеть ученика послушным и покладистым (видеть ученика учеником).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23225" y="3856186"/>
            <a:ext cx="4083768" cy="23705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ОПАСЕНИЯ УЧАЩЕГОСЯ - чтоб его не посчитали слабым и подчиняющимся; - боится плохой оценки; - боится упасть в глазах </a:t>
            </a:r>
            <a:r>
              <a:rPr lang="ru-RU" dirty="0" err="1">
                <a:solidFill>
                  <a:schemeClr val="tx1"/>
                </a:solidFill>
              </a:rPr>
              <a:t>одногруппников</a:t>
            </a:r>
            <a:r>
              <a:rPr lang="ru-RU" dirty="0">
                <a:solidFill>
                  <a:schemeClr val="tx1"/>
                </a:solidFill>
              </a:rPr>
              <a:t>; - боится преподавателя (это его защита).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752020" y="3898001"/>
            <a:ext cx="3970784" cy="23705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ОПАСЕНИЯ </a:t>
            </a:r>
            <a:r>
              <a:rPr lang="ru-RU" dirty="0" smtClean="0">
                <a:solidFill>
                  <a:schemeClr val="tx1"/>
                </a:solidFill>
              </a:rPr>
              <a:t>ПЕДАГОГА </a:t>
            </a:r>
            <a:r>
              <a:rPr lang="ru-RU" dirty="0">
                <a:solidFill>
                  <a:schemeClr val="tx1"/>
                </a:solidFill>
              </a:rPr>
              <a:t>-опасается продолжения конфликта; - опасается, что поведение студента будет заразительным для других; - опасается уронить авторитет педагога.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851920" y="2757417"/>
            <a:ext cx="1584176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Грубость учащегося в адрес педагога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7631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790303-C5CB-47DF-9EF6-EC0472A3F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196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dirty="0">
                <a:solidFill>
                  <a:srgbClr val="0070C0"/>
                </a:solidFill>
              </a:rPr>
              <a:t>ВОЗМОЖНЫЕ РЕШЕНИЯ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2231FE1-D9EE-4D33-A2CE-B130DB5EB7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556792"/>
            <a:ext cx="8712968" cy="4525963"/>
          </a:xfrm>
        </p:spPr>
        <p:txBody>
          <a:bodyPr>
            <a:noAutofit/>
          </a:bodyPr>
          <a:lstStyle/>
          <a:p>
            <a:pPr marL="0" lvl="0" indent="0" defTabSz="457200">
              <a:spcBef>
                <a:spcPts val="0"/>
              </a:spcBef>
              <a:buNone/>
            </a:pP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23528" y="1268762"/>
            <a:ext cx="4032448" cy="53285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ВОЗМОЖНЫЕ РЕШЕНИЯ ДЛЯ УЧАЩЕГОСЯ - не доводить до «точки кипения» свое эмоциональное состояние; - осознавать свои негативные эмоции, когда они только появляются, чтобы суметь нейтрализовать негатив; - увидеть в преподавателе союзника и человека, который не причинит зла; - учиться признавать ошибки; - учиться осознавать свои права и обязанности.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788024" y="1268761"/>
            <a:ext cx="3898776" cy="53285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ВОЗМОЖНЫЕ РЕШЕНИЯ ДЛЯ </a:t>
            </a:r>
            <a:r>
              <a:rPr lang="ru-RU" dirty="0" smtClean="0">
                <a:solidFill>
                  <a:schemeClr val="tx1"/>
                </a:solidFill>
              </a:rPr>
              <a:t>ПЕДАГОГА </a:t>
            </a:r>
            <a:r>
              <a:rPr lang="ru-RU" dirty="0">
                <a:solidFill>
                  <a:schemeClr val="tx1"/>
                </a:solidFill>
              </a:rPr>
              <a:t>- осознавать эмоциональное состояние учащегося и свое эмоциональное состояние; - давать обратную связь учащемуся и группе о своем эмоциональном состоянии; - уделять больше внимания учащемуся; - хвалить, поддерживать; - вспомнить свои «годы молодые»; - обращаться к учащимся в форме просьбы к совместному действию, а не в форме приказа; - найти в своей личности «авторитетную точку», чтоб стать примером для </a:t>
            </a:r>
            <a:r>
              <a:rPr lang="ru-RU" dirty="0" smtClean="0">
                <a:solidFill>
                  <a:schemeClr val="tx1"/>
                </a:solidFill>
              </a:rPr>
              <a:t>подражания.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604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F2E626-D005-42DB-8BE7-213EE0BFF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>
                <a:solidFill>
                  <a:srgbClr val="0070C0"/>
                </a:solidFill>
              </a:rPr>
              <a:t>ПРОБЛЕМЫ ДЛЯ СОСТАВЛЕНИЯ КАРТЫ КОНФЛИКТА ДЛЯ РАБОТЫ В ГРУППАХ</a:t>
            </a:r>
            <a:endParaRPr lang="ru-RU" sz="3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C011516-1D3F-4C5A-A3E0-D2238B738E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844824"/>
            <a:ext cx="8640960" cy="4525963"/>
          </a:xfrm>
        </p:spPr>
        <p:txBody>
          <a:bodyPr>
            <a:normAutofit lnSpcReduction="10000"/>
          </a:bodyPr>
          <a:lstStyle/>
          <a:p>
            <a:pPr lvl="0" defTabSz="457200">
              <a:spcBef>
                <a:spcPts val="0"/>
              </a:spcBef>
            </a:pPr>
            <a:r>
              <a:rPr lang="ru-RU" sz="4000" dirty="0" err="1" smtClean="0">
                <a:solidFill>
                  <a:srgbClr val="002060"/>
                </a:solidFill>
              </a:rPr>
              <a:t>Опаздывание</a:t>
            </a:r>
            <a:r>
              <a:rPr lang="ru-RU" sz="4000" dirty="0" smtClean="0">
                <a:solidFill>
                  <a:srgbClr val="002060"/>
                </a:solidFill>
              </a:rPr>
              <a:t> </a:t>
            </a:r>
            <a:r>
              <a:rPr lang="ru-RU" sz="4000" dirty="0">
                <a:solidFill>
                  <a:srgbClr val="002060"/>
                </a:solidFill>
              </a:rPr>
              <a:t>на </a:t>
            </a:r>
            <a:r>
              <a:rPr lang="ru-RU" sz="4000" dirty="0" smtClean="0">
                <a:solidFill>
                  <a:srgbClr val="002060"/>
                </a:solidFill>
              </a:rPr>
              <a:t>уроки.</a:t>
            </a:r>
          </a:p>
          <a:p>
            <a:pPr lvl="0" defTabSz="457200">
              <a:spcBef>
                <a:spcPts val="0"/>
              </a:spcBef>
            </a:pPr>
            <a:r>
              <a:rPr lang="ru-RU" sz="4000" dirty="0" smtClean="0">
                <a:solidFill>
                  <a:srgbClr val="002060"/>
                </a:solidFill>
              </a:rPr>
              <a:t>Прогулы уроков.</a:t>
            </a:r>
          </a:p>
          <a:p>
            <a:pPr lvl="0" defTabSz="457200">
              <a:spcBef>
                <a:spcPts val="0"/>
              </a:spcBef>
            </a:pPr>
            <a:r>
              <a:rPr lang="ru-RU" sz="4000" dirty="0" smtClean="0">
                <a:solidFill>
                  <a:srgbClr val="002060"/>
                </a:solidFill>
              </a:rPr>
              <a:t>Невыполнение </a:t>
            </a:r>
            <a:r>
              <a:rPr lang="ru-RU" sz="4000" dirty="0">
                <a:solidFill>
                  <a:srgbClr val="002060"/>
                </a:solidFill>
              </a:rPr>
              <a:t>домашних </a:t>
            </a:r>
            <a:r>
              <a:rPr lang="ru-RU" sz="4000" dirty="0" smtClean="0">
                <a:solidFill>
                  <a:srgbClr val="002060"/>
                </a:solidFill>
              </a:rPr>
              <a:t>заданий.</a:t>
            </a:r>
          </a:p>
          <a:p>
            <a:pPr lvl="0" defTabSz="457200">
              <a:spcBef>
                <a:spcPts val="0"/>
              </a:spcBef>
            </a:pPr>
            <a:r>
              <a:rPr lang="ru-RU" sz="4000" dirty="0" smtClean="0">
                <a:solidFill>
                  <a:srgbClr val="002060"/>
                </a:solidFill>
              </a:rPr>
              <a:t>Учащийся </a:t>
            </a:r>
            <a:r>
              <a:rPr lang="ru-RU" sz="4000" dirty="0">
                <a:solidFill>
                  <a:srgbClr val="002060"/>
                </a:solidFill>
              </a:rPr>
              <a:t>часто забывает предметные </a:t>
            </a:r>
            <a:r>
              <a:rPr lang="ru-RU" sz="4000" dirty="0" smtClean="0">
                <a:solidFill>
                  <a:srgbClr val="002060"/>
                </a:solidFill>
              </a:rPr>
              <a:t>принадлежности.</a:t>
            </a:r>
          </a:p>
          <a:p>
            <a:pPr lvl="0" defTabSz="457200">
              <a:spcBef>
                <a:spcPts val="0"/>
              </a:spcBef>
            </a:pPr>
            <a:r>
              <a:rPr lang="ru-RU" sz="4000" dirty="0" smtClean="0">
                <a:solidFill>
                  <a:srgbClr val="002060"/>
                </a:solidFill>
              </a:rPr>
              <a:t>Использование </a:t>
            </a:r>
            <a:r>
              <a:rPr lang="ru-RU" sz="4000" dirty="0">
                <a:solidFill>
                  <a:srgbClr val="002060"/>
                </a:solidFill>
              </a:rPr>
              <a:t>мобильного телефона на </a:t>
            </a:r>
            <a:r>
              <a:rPr lang="ru-RU" sz="4000" dirty="0" smtClean="0">
                <a:solidFill>
                  <a:srgbClr val="002060"/>
                </a:solidFill>
              </a:rPr>
              <a:t>занятиях.</a:t>
            </a:r>
          </a:p>
          <a:p>
            <a:pPr lvl="0" defTabSz="457200">
              <a:spcBef>
                <a:spcPts val="0"/>
              </a:spcBef>
            </a:pPr>
            <a:r>
              <a:rPr lang="ru-RU" sz="4000" dirty="0" smtClean="0">
                <a:solidFill>
                  <a:srgbClr val="002060"/>
                </a:solidFill>
              </a:rPr>
              <a:t>Отказ </a:t>
            </a:r>
            <a:r>
              <a:rPr lang="ru-RU" sz="4000" dirty="0">
                <a:solidFill>
                  <a:srgbClr val="002060"/>
                </a:solidFill>
              </a:rPr>
              <a:t>учащегося выходить к доске. </a:t>
            </a:r>
            <a:endParaRPr lang="ru-RU" sz="4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02594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79FBA5-705F-45A9-8253-48BB3B44A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defTabSz="457200">
              <a:spcBef>
                <a:spcPts val="0"/>
              </a:spcBef>
            </a:pPr>
            <a:r>
              <a:rPr lang="ru-RU" sz="3600" b="1" dirty="0">
                <a:solidFill>
                  <a:srgbClr val="0070C0"/>
                </a:solidFill>
              </a:rPr>
              <a:t>Работу групп оценивают независимые эксперты по следующим вопросам: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07B758B-272A-480D-98AA-5D2CBBD6C1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ru-RU" dirty="0">
                <a:solidFill>
                  <a:srgbClr val="002060"/>
                </a:solidFill>
              </a:rPr>
              <a:t>Степень вовлеченности в проблемную ситуацию, включенность членов в группы и желание решать проблему (1-10 баллов). </a:t>
            </a:r>
            <a:endParaRPr lang="ru-RU" dirty="0" smtClean="0">
              <a:solidFill>
                <a:srgbClr val="002060"/>
              </a:solidFill>
            </a:endParaRPr>
          </a:p>
          <a:p>
            <a:r>
              <a:rPr lang="ru-RU" dirty="0" smtClean="0">
                <a:solidFill>
                  <a:srgbClr val="002060"/>
                </a:solidFill>
              </a:rPr>
              <a:t>Степень </a:t>
            </a:r>
            <a:r>
              <a:rPr lang="ru-RU" dirty="0" err="1">
                <a:solidFill>
                  <a:srgbClr val="002060"/>
                </a:solidFill>
              </a:rPr>
              <a:t>эмпатии</a:t>
            </a:r>
            <a:r>
              <a:rPr lang="ru-RU" dirty="0">
                <a:solidFill>
                  <a:srgbClr val="002060"/>
                </a:solidFill>
              </a:rPr>
              <a:t> (способности вникнуть в состояние оппонента в конфликте) (1-10 баллов</a:t>
            </a:r>
            <a:r>
              <a:rPr lang="ru-RU" dirty="0" smtClean="0">
                <a:solidFill>
                  <a:srgbClr val="002060"/>
                </a:solidFill>
              </a:rPr>
              <a:t>).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Настрой </a:t>
            </a:r>
            <a:r>
              <a:rPr lang="ru-RU" dirty="0">
                <a:solidFill>
                  <a:srgbClr val="002060"/>
                </a:solidFill>
              </a:rPr>
              <a:t>членов группы (позитивный – большее кол-во баллов; негативный или агрессивный – меньшее кол-во баллов) (1-10 баллов). </a:t>
            </a:r>
          </a:p>
        </p:txBody>
      </p:sp>
    </p:spTree>
    <p:extLst>
      <p:ext uri="{BB962C8B-B14F-4D97-AF65-F5344CB8AC3E}">
        <p14:creationId xmlns:p14="http://schemas.microsoft.com/office/powerpoint/2010/main" val="142389534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c4ee9d109abb1d43e137e75c16e3b16bf7212bb"/>
</p:tagLst>
</file>

<file path=ppt/theme/theme1.xml><?xml version="1.0" encoding="utf-8"?>
<a:theme xmlns:a="http://schemas.openxmlformats.org/drawingml/2006/main" name="Тема Office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194</TotalTime>
  <Words>710</Words>
  <Application>Microsoft Office PowerPoint</Application>
  <PresentationFormat>Экран (4:3)</PresentationFormat>
  <Paragraphs>54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Тема Office</vt:lpstr>
      <vt:lpstr>«КАРТОГРАФИЯ КОНФЛИКТА»</vt:lpstr>
      <vt:lpstr>Презентация PowerPoint</vt:lpstr>
      <vt:lpstr>Презентация PowerPoint</vt:lpstr>
      <vt:lpstr>Этапы составления  карты конфликта</vt:lpstr>
      <vt:lpstr>КАРТА КОНФЛИКТА </vt:lpstr>
      <vt:lpstr>ЗНАКОМСТВО С КАРТОЙ КОНФЛИКТА, СОСТАВЛЕННОЙ ПО ДАННОЙ ТЕМЕ ПОСЛЕ СОЦИОЛОГИЧЕСКОГО ОПРОСА УЧАЩИХСЯ</vt:lpstr>
      <vt:lpstr>ВОЗМОЖНЫЕ РЕШЕНИЯ</vt:lpstr>
      <vt:lpstr>ПРОБЛЕМЫ ДЛЯ СОСТАВЛЕНИЯ КАРТЫ КОНФЛИКТА ДЛЯ РАБОТЫ В ГРУППАХ</vt:lpstr>
      <vt:lpstr>Работу групп оценивают независимые эксперты по следующим вопросам:</vt:lpstr>
      <vt:lpstr>Актуальность методики заключается  в том, что она дает возможность:</vt:lpstr>
      <vt:lpstr>РЕЗУЛЬТАТЫ ПРАКТИКУМА</vt:lpstr>
    </vt:vector>
  </TitlesOfParts>
  <Company>http://presentation-creation.ru/powerpoint-templates.html</Company>
  <LinksUpToDate>false</LinksUpToDate>
  <SharedDoc>false</SharedDoc>
  <HyperlinkBase>http://presentation-creation.ru/powerpoint-templates.html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Абстрактный волнистый фон - шаблон презентации с сайта http://presentation-creation.ru</dc:title>
  <dc:creator>obstinate</dc:creator>
  <dc:description>Шаблон презентации с сайта http://presentation-creation.ru/</dc:description>
  <cp:lastModifiedBy>Специалист</cp:lastModifiedBy>
  <cp:revision>30</cp:revision>
  <dcterms:created xsi:type="dcterms:W3CDTF">2017-08-20T16:21:06Z</dcterms:created>
  <dcterms:modified xsi:type="dcterms:W3CDTF">2023-05-29T01:23:35Z</dcterms:modified>
</cp:coreProperties>
</file>