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75" r:id="rId3"/>
    <p:sldId id="272" r:id="rId4"/>
    <p:sldId id="273" r:id="rId5"/>
    <p:sldId id="274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838" y="3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417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0149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68205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12304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4078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1204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84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5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607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0339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373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622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901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641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0455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826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A08A8-6E36-4ADD-92F8-6BB566A1A547}" type="datetimeFigureOut">
              <a:rPr lang="ru-RU" smtClean="0"/>
              <a:t>27.04.2023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9D55AC0-E1C9-4D02-9E76-68AF6CEA1E2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016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4B3031-B6E2-42F2-6640-EA48DD45D3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28973" y="3015657"/>
            <a:ext cx="6600451" cy="22627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>
                <a:solidFill>
                  <a:srgbClr val="C00000"/>
                </a:solidFill>
              </a:rPr>
              <a:t>Дети-инвалиды. </a:t>
            </a:r>
            <a:br>
              <a:rPr lang="ru-RU" sz="4800" b="1" dirty="0">
                <a:solidFill>
                  <a:srgbClr val="C00000"/>
                </a:solidFill>
              </a:rPr>
            </a:br>
            <a:r>
              <a:rPr lang="ru-RU" sz="4800" b="1" dirty="0">
                <a:solidFill>
                  <a:srgbClr val="C00000"/>
                </a:solidFill>
              </a:rPr>
              <a:t>Получение образования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E52E9D8-D027-2997-78EA-431B66188F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198" y="5394979"/>
            <a:ext cx="6858000" cy="1655762"/>
          </a:xfrm>
        </p:spPr>
        <p:txBody>
          <a:bodyPr/>
          <a:lstStyle/>
          <a:p>
            <a:pPr algn="r"/>
            <a:r>
              <a:rPr lang="ru-RU" dirty="0"/>
              <a:t>Учитель-логопед: О. И. Буркова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361D47-EFB9-3F60-B57F-39E54FF06649}"/>
              </a:ext>
            </a:extLst>
          </p:cNvPr>
          <p:cNvSpPr txBox="1"/>
          <p:nvPr/>
        </p:nvSpPr>
        <p:spPr>
          <a:xfrm>
            <a:off x="363154" y="914400"/>
            <a:ext cx="8417690" cy="10361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800"/>
              </a:spcAft>
            </a:pPr>
            <a:r>
              <a:rPr lang="ru-RU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Краевое государственное казённое учреждение, </a:t>
            </a:r>
          </a:p>
          <a:p>
            <a:pPr algn="ctr">
              <a:spcAft>
                <a:spcPts val="800"/>
              </a:spcAft>
            </a:pPr>
            <a:r>
              <a:rPr lang="ru-RU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реализующее адаптированные основные общеобразовательные программы </a:t>
            </a:r>
          </a:p>
          <a:p>
            <a:pPr algn="ctr">
              <a:spcAft>
                <a:spcPts val="800"/>
              </a:spcAft>
            </a:pPr>
            <a:r>
              <a:rPr lang="ru-RU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«Школа-интернат № 14»</a:t>
            </a:r>
          </a:p>
        </p:txBody>
      </p:sp>
    </p:spTree>
    <p:extLst>
      <p:ext uri="{BB962C8B-B14F-4D97-AF65-F5344CB8AC3E}">
        <p14:creationId xmlns:p14="http://schemas.microsoft.com/office/powerpoint/2010/main" val="172299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83A954-B304-60FB-036C-6EC2248730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7115" y="210453"/>
            <a:ext cx="6589199" cy="128089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rgbClr val="C00000"/>
                </a:solidFill>
              </a:rPr>
              <a:t>Нормативно-правовая документация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FA5327B-0B8F-F9D1-AD26-DDD3EFF85B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0485" y="1480457"/>
            <a:ext cx="8196943" cy="515620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100" b="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Конвенция о правах инвалидов</a:t>
            </a:r>
          </a:p>
          <a:p>
            <a:pPr algn="just"/>
            <a:r>
              <a:rPr lang="ru-RU" sz="2100" b="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ФЗ № 46 от 03.05.2012 г. "О ратификации Конвенции о правах инвалидов«</a:t>
            </a:r>
          </a:p>
          <a:p>
            <a:pPr algn="just"/>
            <a:r>
              <a:rPr lang="ru-RU" sz="21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Федеральный государственный образовательный стандарт</a:t>
            </a:r>
            <a:br>
              <a:rPr lang="ru-RU" sz="21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</a:br>
            <a:r>
              <a:rPr lang="ru-RU" sz="21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образования обучающихся с умственной отсталостью (интеллектуальными нарушениями) (утв. приказом Министерства </a:t>
            </a:r>
            <a:r>
              <a:rPr lang="ru-RU" sz="19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образования и науки РФ от 19 декабря 2014 г. № 1599)</a:t>
            </a:r>
          </a:p>
          <a:p>
            <a:pPr algn="just"/>
            <a:r>
              <a:rPr lang="ru-RU" sz="210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Федеральная адаптированная основная общеобразовательная программа обучающихся с умственной отсталостью (интеллектуальными нарушениями)</a:t>
            </a:r>
          </a:p>
          <a:p>
            <a:pPr algn="just"/>
            <a:r>
              <a:rPr lang="ru-RU" sz="2100" b="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Приказ Минобрнауки России от 09.11.2015 г. № 1309 (ред. от 18.08.2016 г.) "Об 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помощи"</a:t>
            </a:r>
          </a:p>
          <a:p>
            <a:pPr algn="just"/>
            <a:r>
              <a:rPr lang="ru-RU" sz="2100" b="0" i="0" dirty="0">
                <a:solidFill>
                  <a:schemeClr val="tx1"/>
                </a:solidFill>
                <a:effectLst/>
                <a:latin typeface="Century Gothic" panose="020B0502020202020204" pitchFamily="34" charset="0"/>
              </a:rPr>
              <a:t>Письмо Минобрнауки России от 07.06.2013 г. № ИР-535/07 "О коррекционном и инклюзивном образовании детей"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8273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233DBB-B666-404E-9BB0-8326267D67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Интеграция учащихся </a:t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в учебный процесс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EA7F8E0-571B-4660-8327-2827FCB9EC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284518"/>
              </p:ext>
            </p:extLst>
          </p:nvPr>
        </p:nvGraphicFramePr>
        <p:xfrm>
          <a:off x="200857" y="3169921"/>
          <a:ext cx="8742285" cy="178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8457">
                  <a:extLst>
                    <a:ext uri="{9D8B030D-6E8A-4147-A177-3AD203B41FA5}">
                      <a16:colId xmlns:a16="http://schemas.microsoft.com/office/drawing/2014/main" val="54940355"/>
                    </a:ext>
                  </a:extLst>
                </a:gridCol>
                <a:gridCol w="1748457">
                  <a:extLst>
                    <a:ext uri="{9D8B030D-6E8A-4147-A177-3AD203B41FA5}">
                      <a16:colId xmlns:a16="http://schemas.microsoft.com/office/drawing/2014/main" val="1738068997"/>
                    </a:ext>
                  </a:extLst>
                </a:gridCol>
                <a:gridCol w="1748457">
                  <a:extLst>
                    <a:ext uri="{9D8B030D-6E8A-4147-A177-3AD203B41FA5}">
                      <a16:colId xmlns:a16="http://schemas.microsoft.com/office/drawing/2014/main" val="2729509559"/>
                    </a:ext>
                  </a:extLst>
                </a:gridCol>
                <a:gridCol w="1748457">
                  <a:extLst>
                    <a:ext uri="{9D8B030D-6E8A-4147-A177-3AD203B41FA5}">
                      <a16:colId xmlns:a16="http://schemas.microsoft.com/office/drawing/2014/main" val="579960613"/>
                    </a:ext>
                  </a:extLst>
                </a:gridCol>
                <a:gridCol w="1748457">
                  <a:extLst>
                    <a:ext uri="{9D8B030D-6E8A-4147-A177-3AD203B41FA5}">
                      <a16:colId xmlns:a16="http://schemas.microsoft.com/office/drawing/2014/main" val="2130027245"/>
                    </a:ext>
                  </a:extLst>
                </a:gridCol>
              </a:tblGrid>
              <a:tr h="8915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Всего детей в школе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Дети-инвалиды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Обучающиеся в классах по </a:t>
                      </a:r>
                      <a:r>
                        <a:rPr lang="en-US" sz="1800" dirty="0"/>
                        <a:t>II</a:t>
                      </a:r>
                      <a:r>
                        <a:rPr lang="ru-RU" sz="1800" dirty="0"/>
                        <a:t> варианту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Интеграция в классы с </a:t>
                      </a:r>
                      <a:r>
                        <a:rPr lang="en-US" sz="1800" dirty="0"/>
                        <a:t>I</a:t>
                      </a:r>
                      <a:r>
                        <a:rPr lang="ru-RU" sz="1800" dirty="0"/>
                        <a:t> вариантом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Обучающиеся на дому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155963187"/>
                  </a:ext>
                </a:extLst>
              </a:tr>
              <a:tr h="617220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1</a:t>
                      </a:r>
                      <a:r>
                        <a:rPr lang="en-US" sz="3600" dirty="0"/>
                        <a:t>75</a:t>
                      </a:r>
                      <a:endParaRPr lang="ru-RU" sz="3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90</a:t>
                      </a:r>
                      <a:endParaRPr lang="ru-RU" sz="3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dirty="0"/>
                        <a:t>3</a:t>
                      </a:r>
                      <a:r>
                        <a:rPr lang="en-US" sz="3600" dirty="0"/>
                        <a:t>7 </a:t>
                      </a:r>
                      <a:r>
                        <a:rPr lang="ru-RU" sz="3600" dirty="0"/>
                        <a:t>(</a:t>
                      </a:r>
                      <a:r>
                        <a:rPr lang="en-US" sz="3600" dirty="0"/>
                        <a:t>6</a:t>
                      </a:r>
                      <a:r>
                        <a:rPr lang="ru-RU" sz="360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29</a:t>
                      </a:r>
                      <a:r>
                        <a:rPr lang="ru-RU" sz="3600" dirty="0"/>
                        <a:t> (</a:t>
                      </a:r>
                      <a:r>
                        <a:rPr lang="en-US" sz="3600" dirty="0"/>
                        <a:t>11</a:t>
                      </a:r>
                      <a:r>
                        <a:rPr lang="ru-RU" sz="3600" dirty="0"/>
                        <a:t>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24 (3)</a:t>
                      </a:r>
                      <a:endParaRPr lang="ru-RU" sz="36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51417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805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5198C51-2928-4DF2-9E37-78422AE03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398" y="504367"/>
            <a:ext cx="6589199" cy="128089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Специалисты </a:t>
            </a:r>
            <a:b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Службы сопровождения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4B7300D-9B81-49D4-9D3D-F216EEEF7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3029680"/>
              </p:ext>
            </p:extLst>
          </p:nvPr>
        </p:nvGraphicFramePr>
        <p:xfrm>
          <a:off x="628648" y="2498612"/>
          <a:ext cx="7886697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899">
                  <a:extLst>
                    <a:ext uri="{9D8B030D-6E8A-4147-A177-3AD203B41FA5}">
                      <a16:colId xmlns:a16="http://schemas.microsoft.com/office/drawing/2014/main" val="3481935224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2827501319"/>
                    </a:ext>
                  </a:extLst>
                </a:gridCol>
                <a:gridCol w="2628899">
                  <a:extLst>
                    <a:ext uri="{9D8B030D-6E8A-4147-A177-3AD203B41FA5}">
                      <a16:colId xmlns:a16="http://schemas.microsoft.com/office/drawing/2014/main" val="3952851111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Специалисты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Штатное расписание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Фактическое количество </a:t>
                      </a:r>
                    </a:p>
                    <a:p>
                      <a:pPr algn="ctr"/>
                      <a:r>
                        <a:rPr lang="ru-RU" sz="2100" dirty="0"/>
                        <a:t>занятых ставок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29572330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Педагог-психолог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176643738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Учитель-логопед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5</a:t>
                      </a:r>
                      <a:endParaRPr lang="ru-RU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03883791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Учитель-дефектолог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5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4</a:t>
                      </a:r>
                      <a:endParaRPr lang="ru-RU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16667953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Тьютор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3</a:t>
                      </a:r>
                      <a:endParaRPr lang="ru-RU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1</a:t>
                      </a:r>
                      <a:endParaRPr lang="ru-RU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73524469"/>
                  </a:ext>
                </a:extLst>
              </a:tr>
              <a:tr h="388620">
                <a:tc>
                  <a:txBody>
                    <a:bodyPr/>
                    <a:lstStyle/>
                    <a:p>
                      <a:pPr algn="ctr"/>
                      <a:r>
                        <a:rPr lang="ru-RU" sz="2100" dirty="0"/>
                        <a:t>Ассистент 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4</a:t>
                      </a:r>
                      <a:endParaRPr lang="ru-RU" sz="21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100" dirty="0"/>
                        <a:t>4</a:t>
                      </a:r>
                      <a:endParaRPr lang="ru-RU" sz="21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051008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298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2D4D2A-5E43-43A4-90F1-7325E4A60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5886" y="479256"/>
            <a:ext cx="7886700" cy="994172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>
                <a:solidFill>
                  <a:schemeClr val="accent1">
                    <a:lumMod val="75000"/>
                  </a:schemeClr>
                </a:solidFill>
              </a:rPr>
              <a:t>Организация внеурочной деятельности учащихся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8FB16AC6-54FA-4B78-AF1D-69F4CC3CCFD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5749540"/>
              </p:ext>
            </p:extLst>
          </p:nvPr>
        </p:nvGraphicFramePr>
        <p:xfrm>
          <a:off x="805886" y="2176858"/>
          <a:ext cx="78867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1285936027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158293448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Начальное звено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Старшее звено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126786139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Азбука нравственности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Твори добро своими руками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826791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Ростки добра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Русский фольклор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72189451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Азбука безопасности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Художественное слово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916541078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Волшебная кисточка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Школьная страна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98290292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Волшебный карандаш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Занимательная математика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2680220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Палитра красок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Мой дом – природа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40687419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Кем быть?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Моя родина – Россия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85744673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Юный чемпион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Юный олимпиец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69795705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Экологическая тропинка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Умелая швея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39778334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 гостях у сказки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Художественный труд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2713705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Игротека и опыты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/>
                        <a:t>Волшебные ножницы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11020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632859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</TotalTime>
  <Words>282</Words>
  <Application>Microsoft Office PowerPoint</Application>
  <PresentationFormat>Экран (4:3)</PresentationFormat>
  <Paragraphs>68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Легкий дым</vt:lpstr>
      <vt:lpstr>Дети-инвалиды.  Получение образования</vt:lpstr>
      <vt:lpstr>Нормативно-правовая документация</vt:lpstr>
      <vt:lpstr>Интеграция учащихся  в учебный процесс</vt:lpstr>
      <vt:lpstr>Специалисты  Службы сопровождения</vt:lpstr>
      <vt:lpstr>Организация внеурочной деятельности учащихся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Дети-инвалиды.  Получение образования</dc:title>
  <dc:creator>Юлия Буркова</dc:creator>
  <cp:lastModifiedBy>Юлия Буркова</cp:lastModifiedBy>
  <cp:revision>1</cp:revision>
  <dcterms:created xsi:type="dcterms:W3CDTF">2023-04-27T11:52:47Z</dcterms:created>
  <dcterms:modified xsi:type="dcterms:W3CDTF">2023-04-27T12:15:34Z</dcterms:modified>
</cp:coreProperties>
</file>