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8" r:id="rId6"/>
    <p:sldId id="298" r:id="rId7"/>
    <p:sldId id="299" r:id="rId8"/>
    <p:sldId id="300" r:id="rId9"/>
    <p:sldId id="301" r:id="rId10"/>
    <p:sldId id="302" r:id="rId11"/>
    <p:sldId id="290" r:id="rId12"/>
    <p:sldId id="293" r:id="rId13"/>
    <p:sldId id="292" r:id="rId14"/>
    <p:sldId id="294" r:id="rId15"/>
    <p:sldId id="303" r:id="rId16"/>
    <p:sldId id="295" r:id="rId17"/>
    <p:sldId id="304" r:id="rId1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1" autoAdjust="0"/>
    <p:restoredTop sz="95274" autoAdjust="0"/>
  </p:normalViewPr>
  <p:slideViewPr>
    <p:cSldViewPr snapToGrid="0">
      <p:cViewPr varScale="1">
        <p:scale>
          <a:sx n="74" d="100"/>
          <a:sy n="74" d="100"/>
        </p:scale>
        <p:origin x="360" y="6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7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99C0B5D-4E46-44A2-B3A9-8F08BB7EAF87}" type="datetime1">
              <a:rPr lang="ru-RU" smtClean="0"/>
              <a:t>24.04.2025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1A870B3-3C66-4C8B-8C1B-442085D6B2E5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451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10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85634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15641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4669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13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64374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14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4574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6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50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705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954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250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8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496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9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1844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Полилиния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" name="Полилиния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" name="Полилиния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" name="Полилиния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" name="Полилиния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Полилиния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49" name="Полилиния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Полилиния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Полилиния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59" name="Полилиния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60" name="Полилиния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61" name="Группа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Полилиния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 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 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 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 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 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Полилиния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81" name="Группа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Полилиния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Полилиния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4" name="Полилиния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5" name="Полилиния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6" name="Полилиния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87" name="Группа 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9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0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1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2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3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Полилиния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Полилиния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8" name="Полилиния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9" name="Группа 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1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2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3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4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5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8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9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0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1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2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3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4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115" name="Полилиния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116" name="Полилиния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117" name="Группа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Полилиния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9" name="Полилиния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0" name="Полилиния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1" name="Полилиния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2" name="Полилиния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3" name="Полилиния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4" name="Полилиния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5" name="Полилиния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6" name="Полилиния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7" name="Полилиния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8" name="Полилиния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9" name="Полилиния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0" name="Полилиния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1" name="Полилиния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2" name="Полилиния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3" name="Полилиния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4" name="Полилиния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5" name="Полилиния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6" name="Полилиния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7" name="Полилиния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8" name="Полилиния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9" name="Полилиния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0" name="Полилиния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1" name="Полилиния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2" name="Полилиния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3" name="Полилиния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4" name="Полилиния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5" name="Полилиния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46" name="Группа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Полилиния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8" name="Полилиния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9" name="Полилиния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0" name="Полилиния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1" name="Полилиния 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2" name="Полилиния 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3" name="Полилиния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4" name="Полилиния 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5" name="Полилиния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6" name="Полилиния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7" name="Полилиния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8" name="Полилиния 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9" name="Полилиния 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0" name="Полилиния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1" name="Полилиния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2" name="Полилиния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3" name="Полилиния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4" name="Полилиния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5" name="Полилиния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6" name="Полилиния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7" name="Полилиния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8" name="Полилиния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9" name="Полилиния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0" name="Полилиния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71" name="Группа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EC3F51-DF49-434D-98C9-D1064078B321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1ED220-E1EA-4206-AD06-3D4D45DEC245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429C8F-84FB-48EE-B41A-2F7C664CF058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D81DDF-860B-474C-8FE1-751F61194B2C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742051-FCDF-4397-A6CF-C9DFE16D5235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BFFEF9-8783-431A-AD7A-571702592C26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7" name="Полилиния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9" name="Группа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9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0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1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2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4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5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6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7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8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9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0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1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2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93" name="Группа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Полилиния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5" name="Полилиния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Полилиния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8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9" name="Полилиния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0" name="Полилиния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1" name="Полилиния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2" name="Полилиния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3" name="Полилиния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4" name="Полилиния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5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6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7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8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9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0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1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2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3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4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5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6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7" name="Полилиния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8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9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0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1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2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3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4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5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6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7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8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9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0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1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2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3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4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5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6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7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8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9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0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1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2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3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4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5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6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7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8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9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0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1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2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3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4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5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6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7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8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9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0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1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2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3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4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5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6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7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8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9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0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1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2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3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4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5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6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77" name="Группа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9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0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1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2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3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4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5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6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7" name="Полилиния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8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9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0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1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2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3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4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5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6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7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8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9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0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1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2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3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4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5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6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7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8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9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0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1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2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3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4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5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6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7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8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9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0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1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2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3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4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5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6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7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8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9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0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1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2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3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4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5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6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7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8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9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0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1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2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3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4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5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6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7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8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9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0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1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2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3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4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5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6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7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8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9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60" name="Группа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Полилиния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2" name="Полилиния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3" name="Полилиния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4" name="Полилиния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5" name="Полилиния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6" name="Полилиния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7" name="Полилиния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8" name="Полилиния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9" name="Полилиния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0" name="Полилиния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1" name="Полилиния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2" name="Полилиния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3" name="Полилиния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Полилиния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5" name="Полилиния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6" name="Полилиния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7" name="Полилиния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Полилиния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9" name="Полилиния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0" name="Полилиния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1" name="Полилиния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2" name="Полилиния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3" name="Полилиния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4" name="Полилиния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Полилиния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Полилиния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7" name="Полилиния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8" name="Полилиния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89" name="Группа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Полилиния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1" name="Овал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2" name="Полилиния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3" name="Полилиния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4" name="Полилиния 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5" name="Полилиния 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6" name="Полилиния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7" name="Полилиния 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8" name="Полилиния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9" name="Полилиния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0" name="Полилиния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1" name="Полилиния 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2" name="Полилиния 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3" name="Полилиния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4" name="Полилиния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5" name="Полилиния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6" name="Полилиния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7" name="Полилиния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8" name="Полилиния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9" name="Полилиния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310" name="Полилиния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311" name="Группа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Полилиния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3" name="Полилиния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4" name="Полилиния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5" name="Полилиния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6" name="Полилиния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7" name="Полилиния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8" name="Полилиния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9" name="Полилиния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0" name="Полилиния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1" name="Полилиния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2" name="Полилиния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3" name="Полилиния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4" name="Полилиния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5" name="Полилиния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6" name="Полилиния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7" name="Полилиния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8" name="Полилиния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9" name="Полилиния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0" name="Полилиния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1" name="Полилиния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2" name="Полилиния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3" name="Полилиния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4" name="Полилиния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5" name="Полилиния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6" name="Полилиния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7" name="Полилиния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8" name="Полилиния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9" name="Полилиния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0" name="Полилиния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1" name="Полилиния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2" name="Полилиния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3" name="Полилиния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4" name="Полилиния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5" name="Полилиния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6" name="Полилиния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7" name="Полилиния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348" name="Группа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Группа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Полилиния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6" name="Полилиния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7" name="Полилиния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8" name="Полилиния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9" name="Полилиния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0" name="Полилиния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1" name="Полилиния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2" name="Полилиния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3" name="Полилиния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4" name="Полилиния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5" name="Полилиния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6" name="Полилиния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7" name="Полилиния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8" name="Полилиния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9" name="Полилиния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0" name="Полилиния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1" name="Полилиния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2" name="Полилиния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3" name="Полилиния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4" name="Полилиния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5" name="Полилиния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6" name="Полилиния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7" name="Полилиния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8" name="Полилиния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99" name="Полилиния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0" name="Полилиния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1" name="Полилиния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2" name="Полилиния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3" name="Полилиния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4" name="Полилиния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5" name="Полилиния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6" name="Полилиния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7" name="Полилиния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8" name="Полилиния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09" name="Полилиния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0" name="Полилиния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1" name="Полилиния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2" name="Полилиния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3" name="Полилиния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4" name="Полилиния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5" name="Полилиния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6" name="Полилиния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7" name="Полилиния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8" name="Полилиния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19" name="Полилиния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20" name="Полилиния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21" name="Полилиния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0" name="Группа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Полилиния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7" name="Полилиния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8" name="Полилиния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9" name="Полилиния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0" name="Полилиния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1" name="Полилиния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2" name="Полилиния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3" name="Полилиния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4" name="Полилиния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1" name="Группа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Полилиния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0" name="Полилиния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1" name="Полилиния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2" name="Полилиния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3" name="Полилиния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4" name="Полилиния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5" name="Полилиния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352" name="Группа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Полилиния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4" name="Полилиния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5" name="Полилиния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6" name="Полилиния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7" name="Полилиния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8" name="Полилиния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grpSp>
        <p:nvGrpSpPr>
          <p:cNvPr id="422" name="Группа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31" name="Группа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3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4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5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6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7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8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9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40" name="Группа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Дата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0C1F78-B4EB-4D52-9039-522D820AF0D5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Дата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9437CE-B8E7-465B-8D2B-969C6F9258EC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44C150-AAD2-439F-BEC7-EF4511674BAA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требуется добавить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Дата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EE1284-44AD-42A0-ABD3-C841AFACF520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9" name="Полилиния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10" name="Группа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Полилиния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6" name="Группа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Полилиния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 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34" name="Группа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Полилиния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3" name="Группа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Полилиния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 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 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52" name="Группа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1" name="Группа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Дата 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2283F87-9C4C-4D39-A9DA-2C5823C95AAB}" type="datetime1">
              <a:rPr lang="ru-RU" noProof="0" smtClean="0"/>
              <a:t>24.04.2025</a:t>
            </a:fld>
            <a:endParaRPr lang="ru-RU" noProof="0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aion-kms.khabkrai.ru/events/Novosti/6087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base.garant.ru/70968844/#block_5311" TargetMode="External"/><Relationship Id="rId4" Type="http://schemas.openxmlformats.org/officeDocument/2006/relationships/hyperlink" Target="https://base.garant.ru/71670014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80315" y="0"/>
            <a:ext cx="9659115" cy="3278284"/>
          </a:xfrm>
        </p:spPr>
        <p:txBody>
          <a:bodyPr rtlCol="0">
            <a:normAutofit fontScale="90000"/>
          </a:bodyPr>
          <a:lstStyle/>
          <a:p>
            <a:r>
              <a:rPr lang="ru-RU" dirty="0"/>
              <a:t>«</a:t>
            </a:r>
            <a:r>
              <a:rPr lang="ru-RU" sz="5300" dirty="0"/>
              <a:t>Комплексное психолого-педагогическое сопровождение образовательного процесса специалистами СС».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44995" y="4717840"/>
            <a:ext cx="6916336" cy="923106"/>
          </a:xfrm>
        </p:spPr>
        <p:txBody>
          <a:bodyPr rtlCol="0">
            <a:noAutofit/>
          </a:bodyPr>
          <a:lstStyle/>
          <a:p>
            <a:pPr rtl="0"/>
            <a:r>
              <a:rPr lang="ru-RU" sz="2800" dirty="0">
                <a:solidFill>
                  <a:schemeClr val="bg1"/>
                </a:solidFill>
              </a:rPr>
              <a:t>Боева Ирина Петровна,</a:t>
            </a:r>
          </a:p>
          <a:p>
            <a:pPr rtl="0"/>
            <a:r>
              <a:rPr lang="ru-RU" sz="2800" dirty="0">
                <a:solidFill>
                  <a:schemeClr val="bg1"/>
                </a:solidFill>
              </a:rPr>
              <a:t> заместитель директора по УВР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03871" y="57449"/>
            <a:ext cx="1935282" cy="500965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тьютор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529135" y="389910"/>
            <a:ext cx="4480560" cy="768096"/>
          </a:xfrm>
        </p:spPr>
        <p:txBody>
          <a:bodyPr rtlCol="0"/>
          <a:lstStyle/>
          <a:p>
            <a:r>
              <a:rPr lang="ru-RU" u="sng" dirty="0"/>
              <a:t>Деятельность и Задача тьютора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9405" y="890875"/>
            <a:ext cx="5223521" cy="4606257"/>
          </a:xfrm>
        </p:spPr>
        <p:txBody>
          <a:bodyPr rtlCol="0">
            <a:normAutofit fontScale="92500" lnSpcReduction="10000"/>
          </a:bodyPr>
          <a:lstStyle/>
          <a:p>
            <a:r>
              <a:rPr lang="ru-RU" dirty="0"/>
              <a:t>ориентирована на построение и реализацию персональной образовательной стратегии, учитывающей личный потенциал ученика с ОВЗ, образовательную и социальную инфраструктуру и задачи основной деятельности. Задача тьютора состоит в организации обучения (подготовка дидактических материалов для урока, транслирование заданий учителя, сопровождение и организация занятости ребенка при необходимости покинуть класс) и воспитании (организация коммуникации с одноклассниками на переменах, включение ребенка с учетом его интересов и особенностей в социальные проекты).</a:t>
            </a:r>
          </a:p>
          <a:p>
            <a:pPr rtl="0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268610" y="131178"/>
            <a:ext cx="4480560" cy="768096"/>
          </a:xfrm>
        </p:spPr>
        <p:txBody>
          <a:bodyPr rtlCol="0"/>
          <a:lstStyle/>
          <a:p>
            <a:r>
              <a:rPr lang="ru-RU" u="sng" dirty="0"/>
              <a:t>Функции тьютора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5929304" y="779819"/>
            <a:ext cx="6112441" cy="5195977"/>
          </a:xfrm>
        </p:spPr>
        <p:txBody>
          <a:bodyPr rtlCol="0"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800" dirty="0"/>
              <a:t>диагностическая: сбор данных об обучающихся методом наблюдения и методом практического взаимодействия, их интересах, склонностях, мотивах, сильных и слабых сторонах, возможностях, задатках и предпосылках дальнейшего развития; </a:t>
            </a:r>
          </a:p>
          <a:p>
            <a:pPr algn="just">
              <a:spcBef>
                <a:spcPts val="0"/>
              </a:spcBef>
            </a:pPr>
            <a:r>
              <a:rPr lang="ru-RU" sz="1800" dirty="0"/>
              <a:t> проектировочная: выявление возможностей и ресурсов для преодоления, имеющихся у обучающихся проблем и на основании этого, разработка средств и процедур </a:t>
            </a:r>
            <a:r>
              <a:rPr lang="ru-RU" sz="1800" dirty="0" err="1"/>
              <a:t>тьюторского</a:t>
            </a:r>
            <a:r>
              <a:rPr lang="ru-RU" sz="1800" dirty="0"/>
              <a:t> сопровождения, соответствующих индивидуальным особенностям восприятия оказываемой помощи; </a:t>
            </a:r>
          </a:p>
          <a:p>
            <a:pPr>
              <a:spcBef>
                <a:spcPts val="0"/>
              </a:spcBef>
            </a:pPr>
            <a:r>
              <a:rPr lang="ru-RU" sz="1800" dirty="0"/>
              <a:t> реализационная: оказание помощи в самоопределении обучающихся в образовательном пространстве школы-интерната и поддержка обучающихся при решении возникающих затруднений и проблем; </a:t>
            </a:r>
          </a:p>
          <a:p>
            <a:pPr algn="just">
              <a:spcBef>
                <a:spcPts val="0"/>
              </a:spcBef>
            </a:pPr>
            <a:r>
              <a:rPr lang="ru-RU" sz="1800" dirty="0"/>
              <a:t> аналитическая наблюдение и анализ процесса реализации работы по индивидуальным программам, за прохождением индивидуальных маршрутов и за результатами самоопределения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950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972" y="-218940"/>
            <a:ext cx="11359166" cy="2176530"/>
          </a:xfrm>
        </p:spPr>
        <p:txBody>
          <a:bodyPr rtlCol="0">
            <a:noAutofit/>
          </a:bodyPr>
          <a:lstStyle/>
          <a:p>
            <a:r>
              <a:rPr lang="ru-RU" sz="3200" dirty="0"/>
              <a:t>Минтруда России приказом от 12 апреля 2017 года № 351н</a:t>
            </a:r>
            <a:br>
              <a:rPr lang="ru-RU" sz="3200" dirty="0"/>
            </a:br>
            <a:r>
              <a:rPr lang="ru-RU" sz="3200" dirty="0"/>
              <a:t> утвержден профессиональный стандарт «Ассистент (помощник) по оказанию технической помощи инвалидам и лицам с ОВЗ»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56298C0-D32C-4D19-BD5E-D001088A9627}"/>
              </a:ext>
            </a:extLst>
          </p:cNvPr>
          <p:cNvSpPr/>
          <p:nvPr/>
        </p:nvSpPr>
        <p:spPr>
          <a:xfrm>
            <a:off x="772734" y="1867438"/>
            <a:ext cx="78818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1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профстандарту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ассистент (помощник) по оказанию технической помощи должен иметь среднее общее образование и краткосрочное обучение, или инструктаж на рабочем месте, или профессиональное обучение по программам профессиональной подготовки  по профессии рабочих, служащих «Ассистент по оказанию технической помощи инвалидам и лицам с ОВЗ» без предъявления требований к стажу работы.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97808" y="-29153"/>
            <a:ext cx="2544659" cy="500965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b="1" dirty="0"/>
              <a:t>ассистент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995639" y="262855"/>
            <a:ext cx="4480560" cy="768096"/>
          </a:xfrm>
        </p:spPr>
        <p:txBody>
          <a:bodyPr rtlCol="0"/>
          <a:lstStyle/>
          <a:p>
            <a:r>
              <a:rPr lang="ru-RU" dirty="0"/>
              <a:t>Обязанности ассистента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50255" y="899274"/>
            <a:ext cx="5779049" cy="5163350"/>
          </a:xfrm>
        </p:spPr>
        <p:txBody>
          <a:bodyPr rtlCol="0">
            <a:normAutofit fontScale="85000" lnSpcReduction="10000"/>
          </a:bodyPr>
          <a:lstStyle/>
          <a:p>
            <a:pPr lvl="0"/>
            <a:r>
              <a:rPr lang="ru-RU" b="1" dirty="0"/>
              <a:t>Обеспечение сопровождения</a:t>
            </a:r>
            <a:r>
              <a:rPr lang="ru-RU" dirty="0"/>
              <a:t> обучающегося в образовательную организацию. </a:t>
            </a:r>
          </a:p>
          <a:p>
            <a:pPr lvl="0"/>
            <a:r>
              <a:rPr lang="ru-RU" b="1" dirty="0"/>
              <a:t>Оказание технической помощи</a:t>
            </a:r>
            <a:r>
              <a:rPr lang="ru-RU" dirty="0"/>
              <a:t> в части передвижения по образовательной организации, получения информации и ориентации. </a:t>
            </a:r>
          </a:p>
          <a:p>
            <a:pPr lvl="0"/>
            <a:r>
              <a:rPr lang="ru-RU" b="1" dirty="0"/>
              <a:t>Оказание технической помощи</a:t>
            </a:r>
            <a:r>
              <a:rPr lang="ru-RU" dirty="0"/>
              <a:t> в обеспечении коммуникации, в том числе с использованием коммуникативных устройств, планшетов, средств альтернативной коммуникации. </a:t>
            </a:r>
          </a:p>
          <a:p>
            <a:pPr lvl="0"/>
            <a:r>
              <a:rPr lang="ru-RU" b="1" dirty="0"/>
              <a:t>Оказание помощи</a:t>
            </a:r>
            <a:r>
              <a:rPr lang="ru-RU" dirty="0"/>
              <a:t> в использовании технических средств реабилитации (изделий) и обучения. </a:t>
            </a:r>
          </a:p>
          <a:p>
            <a:pPr lvl="0"/>
            <a:r>
              <a:rPr lang="ru-RU" b="1" dirty="0"/>
              <a:t>Оказание помощи</a:t>
            </a:r>
            <a:r>
              <a:rPr lang="ru-RU" dirty="0"/>
              <a:t> в ведении записей, приведении в порядок рабочего места и подготовке необходимых принадлежностей. </a:t>
            </a:r>
          </a:p>
          <a:p>
            <a:r>
              <a:rPr lang="ru-RU" b="1" dirty="0"/>
              <a:t>Оказание помощи</a:t>
            </a:r>
            <a:r>
              <a:rPr lang="ru-RU" dirty="0"/>
              <a:t> в соблюдении санитарно-гигиенических требований обучающимся</a:t>
            </a:r>
          </a:p>
          <a:p>
            <a:pPr rtl="0"/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6542467" y="-80167"/>
            <a:ext cx="5296618" cy="768096"/>
          </a:xfrm>
        </p:spPr>
        <p:txBody>
          <a:bodyPr rtlCol="0">
            <a:normAutofit fontScale="92500"/>
          </a:bodyPr>
          <a:lstStyle/>
          <a:p>
            <a:r>
              <a:rPr lang="ru-RU" u="sng" dirty="0"/>
              <a:t>Некоторые навыки, которые необходимы ассистенту для работы с детьми с ОВЗ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5589432" y="687929"/>
            <a:ext cx="6602568" cy="5163350"/>
          </a:xfrm>
        </p:spPr>
        <p:txBody>
          <a:bodyPr rtlCol="0"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b="1" dirty="0"/>
              <a:t>Получение информации об индивидуальных особенностях</a:t>
            </a:r>
            <a:r>
              <a:rPr lang="ru-RU" sz="1600" dirty="0"/>
              <a:t> от ребёнка с ОВЗ, его родителей и уполномоченных лиц. 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Изучение маршрута оказания технической помощи </a:t>
            </a:r>
            <a:r>
              <a:rPr lang="ru-RU" sz="1600" dirty="0"/>
              <a:t>и плана эвакуации с использованием наглядных средств навигации, средств спутниковой навигации и геоинформационных картографических сервисов. 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Использование различных альтернативных способов коммуникации</a:t>
            </a:r>
            <a:r>
              <a:rPr lang="ru-RU" sz="1600" dirty="0"/>
              <a:t> в темпе, наиболее приемлемом для получателя услуг. При необходимости — синхронный перевод. 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Пользование современными информационно-коммуникационными технологиями</a:t>
            </a:r>
            <a:r>
              <a:rPr lang="ru-RU" sz="1600" dirty="0"/>
              <a:t> и средствами связи для оперативного информирования о случившихся ситуациях и их последствиях. 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Создание комфортных условий</a:t>
            </a:r>
            <a:r>
              <a:rPr lang="ru-RU" sz="1600" dirty="0"/>
              <a:t> в процессе оказания технической помощи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Обеспечение самоорганизации</a:t>
            </a:r>
            <a:r>
              <a:rPr lang="ru-RU" sz="1600" dirty="0"/>
              <a:t> при угрожающих жизни состояниях, а также организация выполнения требований властей и должностных лиц при таких состояниях. </a:t>
            </a:r>
          </a:p>
          <a:p>
            <a:pPr lvl="0">
              <a:spcBef>
                <a:spcPts val="600"/>
              </a:spcBef>
            </a:pPr>
            <a:r>
              <a:rPr lang="ru-RU" sz="1600" b="1" dirty="0"/>
              <a:t>Знание основ устройства, функционирования, эксплуатации и обслуживания</a:t>
            </a:r>
            <a:r>
              <a:rPr lang="ru-RU" sz="1600" dirty="0"/>
              <a:t> средств реабилитации. </a:t>
            </a:r>
          </a:p>
          <a:p>
            <a:pPr>
              <a:spcBef>
                <a:spcPts val="600"/>
              </a:spcBef>
            </a:pPr>
            <a:r>
              <a:rPr lang="ru-RU" sz="1600" b="1" dirty="0"/>
              <a:t>Понимание санитарно-эпидемиологических требований</a:t>
            </a:r>
            <a:r>
              <a:rPr lang="ru-RU" sz="1600" dirty="0"/>
              <a:t> личной гигиены ребёнка с ОВЗ, алгоритма смены нательного белья и правил кормления </a:t>
            </a:r>
          </a:p>
        </p:txBody>
      </p:sp>
    </p:spTree>
    <p:extLst>
      <p:ext uri="{BB962C8B-B14F-4D97-AF65-F5344CB8AC3E}">
        <p14:creationId xmlns:p14="http://schemas.microsoft.com/office/powerpoint/2010/main" val="278418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79DBC17-3B12-46B5-9C3E-E4ABD0D18A00}"/>
              </a:ext>
            </a:extLst>
          </p:cNvPr>
          <p:cNvSpPr/>
          <p:nvPr/>
        </p:nvSpPr>
        <p:spPr>
          <a:xfrm>
            <a:off x="1008844" y="184467"/>
            <a:ext cx="1028592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b="1" dirty="0">
                <a:solidFill>
                  <a:srgbClr val="22272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Помощники учителей (5312) (общероссийский классификатор)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Помощники учителей выполняют обязанности, не связанные с преподаванием, в целях оказания содействия преподавательскому персоналу, обеспечивают уход и присмотр за детьми в школах и дошкольных заведениях.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их обязанности входит: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демонстрация, надзор и участие в видах деятельности, способствующих физическому, социальному, эмоциональному и интеллектуальному развитию детей в школах и дошкольных заведениях;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подготовка помещений и открытых площадок к учебным и оздоровительным мероприятиям;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оказание помощи детям, испытывающим интеллектуальные, физические, поведенческие и другие затруднения в ходе учебного процесса;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оказание детям помощи в овладении социальными навыками на индивидуальной основе;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помощь в подготовке учебных материалов, а также копирование и подшивка письменных и печатных материалов;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эксплуатация аудиовизуальной аппаратуры, компьютеров и других средств обучения;</a:t>
            </a:r>
          </a:p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раздача и сбор учебных материалов.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03870" y="57449"/>
            <a:ext cx="2544659" cy="500965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b="1" dirty="0"/>
              <a:t>ассистент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7417D14A-BB83-4E5E-A7BB-17E34DB92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3183" y="1409594"/>
            <a:ext cx="4708087" cy="3188163"/>
          </a:xfrm>
        </p:spPr>
        <p:txBody>
          <a:bodyPr>
            <a:normAutofit/>
          </a:bodyPr>
          <a:lstStyle/>
          <a:p>
            <a:r>
              <a:rPr lang="ru-RU" u="sng" dirty="0">
                <a:hlinkClick r:id="rId3"/>
              </a:rPr>
              <a:t>https://raion-kms.khabkrai.ru/events/Novosti/6087</a:t>
            </a:r>
            <a:endParaRPr lang="ru-RU" dirty="0"/>
          </a:p>
          <a:p>
            <a:endParaRPr lang="ru-RU" dirty="0"/>
          </a:p>
          <a:p>
            <a:r>
              <a:rPr lang="ru-RU" u="sng" dirty="0">
                <a:hlinkClick r:id="rId4"/>
              </a:rPr>
              <a:t>https://base.garant.ru/71670014/</a:t>
            </a:r>
            <a:endParaRPr lang="ru-RU" u="sng" dirty="0"/>
          </a:p>
          <a:p>
            <a:endParaRPr lang="ru-RU" u="sng" dirty="0"/>
          </a:p>
          <a:p>
            <a:r>
              <a:rPr lang="en-US" dirty="0">
                <a:hlinkClick r:id="rId5"/>
              </a:rPr>
              <a:t>https://base.garant.ru/70968844/#block_5311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74BBE335-BA13-4025-83F7-DC0E4D82EAEA}"/>
              </a:ext>
            </a:extLst>
          </p:cNvPr>
          <p:cNvPicPr>
            <a:picLocks noGrp="1"/>
          </p:cNvPicPr>
          <p:nvPr>
            <p:ph sz="quarter" idx="4"/>
          </p:nvPr>
        </p:nvPicPr>
        <p:blipFill>
          <a:blip r:embed="rId6"/>
          <a:stretch>
            <a:fillRect/>
          </a:stretch>
        </p:blipFill>
        <p:spPr>
          <a:xfrm>
            <a:off x="4901270" y="732074"/>
            <a:ext cx="6870020" cy="4792963"/>
          </a:xfrm>
          <a:prstGeom prst="rect">
            <a:avLst/>
          </a:prstGeom>
        </p:spPr>
      </p:pic>
      <p:sp>
        <p:nvSpPr>
          <p:cNvPr id="15" name="Текст 14">
            <a:extLst>
              <a:ext uri="{FF2B5EF4-FFF2-40B4-BE49-F238E27FC236}">
                <a16:creationId xmlns:a16="http://schemas.microsoft.com/office/drawing/2014/main" id="{AF20596C-A1D4-4891-A464-CFD0807B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4628" y="732074"/>
            <a:ext cx="4480560" cy="768096"/>
          </a:xfrm>
        </p:spPr>
        <p:txBody>
          <a:bodyPr/>
          <a:lstStyle/>
          <a:p>
            <a:r>
              <a:rPr lang="ru-RU" dirty="0"/>
              <a:t>Официальные источники</a:t>
            </a:r>
          </a:p>
        </p:txBody>
      </p:sp>
    </p:spTree>
    <p:extLst>
      <p:ext uri="{BB962C8B-B14F-4D97-AF65-F5344CB8AC3E}">
        <p14:creationId xmlns:p14="http://schemas.microsoft.com/office/powerpoint/2010/main" val="223908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34094" y="252476"/>
            <a:ext cx="10985679" cy="1233424"/>
          </a:xfrm>
        </p:spPr>
        <p:txBody>
          <a:bodyPr rtlCol="0"/>
          <a:lstStyle/>
          <a:p>
            <a:pPr algn="ctr"/>
            <a:r>
              <a:rPr lang="ru-RU" dirty="0"/>
              <a:t>«Служба психолого-педагогического сопровождения»</a:t>
            </a:r>
            <a:br>
              <a:rPr lang="ru-RU" dirty="0"/>
            </a:br>
            <a:r>
              <a:rPr lang="ru-RU" dirty="0"/>
              <a:t>КГКОУ ШИ 14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/>
            <a:r>
              <a:rPr lang="ru-RU" sz="2800" dirty="0"/>
              <a:t>Педагоги-психологи. (5 чел)</a:t>
            </a:r>
          </a:p>
          <a:p>
            <a:pPr lvl="0"/>
            <a:r>
              <a:rPr lang="ru-RU" sz="2800" dirty="0"/>
              <a:t>Учителя- логопеды. (6 чел)</a:t>
            </a:r>
          </a:p>
          <a:p>
            <a:pPr lvl="0"/>
            <a:r>
              <a:rPr lang="ru-RU" sz="2800" dirty="0"/>
              <a:t>Учителя-дефектологи. (6 чел)</a:t>
            </a:r>
          </a:p>
          <a:p>
            <a:pPr lvl="0"/>
            <a:r>
              <a:rPr lang="ru-RU" sz="2800" dirty="0"/>
              <a:t>Тьюторы. (7 чел)</a:t>
            </a:r>
          </a:p>
          <a:p>
            <a:pPr lvl="0"/>
            <a:r>
              <a:rPr lang="ru-RU" sz="2800" dirty="0"/>
              <a:t>Ассистенты (помощники) (8 чел)</a:t>
            </a:r>
          </a:p>
          <a:p>
            <a:pPr lvl="0"/>
            <a:r>
              <a:rPr lang="ru-RU" sz="2800" dirty="0">
                <a:solidFill>
                  <a:srgbClr val="C00000"/>
                </a:solidFill>
              </a:rPr>
              <a:t>Социальный педагог</a:t>
            </a: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08336" y="110808"/>
            <a:ext cx="10985679" cy="53313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dirty="0"/>
              <a:t>Направления деятельности СС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146220" y="798490"/>
            <a:ext cx="9517208" cy="4840311"/>
          </a:xfrm>
        </p:spPr>
        <p:txBody>
          <a:bodyPr rtlCol="0">
            <a:normAutofit/>
          </a:bodyPr>
          <a:lstStyle/>
          <a:p>
            <a:pPr lvl="0"/>
            <a:r>
              <a:rPr lang="ru-RU" sz="3600" dirty="0"/>
              <a:t>Диагностическое;</a:t>
            </a:r>
          </a:p>
          <a:p>
            <a:pPr lvl="0"/>
            <a:r>
              <a:rPr lang="ru-RU" sz="3600" dirty="0"/>
              <a:t>Коррекционное;</a:t>
            </a:r>
          </a:p>
          <a:p>
            <a:pPr lvl="0"/>
            <a:r>
              <a:rPr lang="ru-RU" sz="3600" dirty="0"/>
              <a:t>Профилактическое;</a:t>
            </a:r>
          </a:p>
          <a:p>
            <a:pPr lvl="0"/>
            <a:r>
              <a:rPr lang="ru-RU" sz="3600" dirty="0"/>
              <a:t>Консультативная и просветительская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1466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08336" y="110808"/>
            <a:ext cx="10985679" cy="53313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dirty="0"/>
              <a:t>Направления деятельности СС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933717" y="515155"/>
            <a:ext cx="9517208" cy="656823"/>
          </a:xfrm>
        </p:spPr>
        <p:txBody>
          <a:bodyPr rtlCol="0">
            <a:normAutofit/>
          </a:bodyPr>
          <a:lstStyle/>
          <a:p>
            <a:pPr lvl="0"/>
            <a:r>
              <a:rPr lang="ru-RU" sz="3200" b="1" i="1" dirty="0"/>
              <a:t>Диагностическое</a:t>
            </a:r>
          </a:p>
          <a:p>
            <a:pPr marL="45720" lvl="0" indent="0">
              <a:buNone/>
            </a:pPr>
            <a:endParaRPr lang="ru-RU" sz="3600" dirty="0"/>
          </a:p>
        </p:txBody>
      </p:sp>
      <p:sp>
        <p:nvSpPr>
          <p:cNvPr id="4" name="Объект 13">
            <a:extLst>
              <a:ext uri="{FF2B5EF4-FFF2-40B4-BE49-F238E27FC236}">
                <a16:creationId xmlns:a16="http://schemas.microsoft.com/office/drawing/2014/main" id="{2F1CB276-1E88-4BA8-8B27-170F3B330D66}"/>
              </a:ext>
            </a:extLst>
          </p:cNvPr>
          <p:cNvSpPr txBox="1">
            <a:spLocks/>
          </p:cNvSpPr>
          <p:nvPr/>
        </p:nvSpPr>
        <p:spPr>
          <a:xfrm>
            <a:off x="708336" y="1455313"/>
            <a:ext cx="10457647" cy="4108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выявление детей с нарушениями речи, </a:t>
            </a:r>
          </a:p>
          <a:p>
            <a:r>
              <a:rPr lang="ru-RU" sz="2400" dirty="0"/>
              <a:t>выявление личностностных особенностей (тревожность, фрустрация, агрессивность), «группа риска», изучение готовности к выбору профессии и готовности к сдаче ИА.</a:t>
            </a:r>
          </a:p>
          <a:p>
            <a:r>
              <a:rPr lang="ru-RU" sz="2400" dirty="0"/>
              <a:t>систематические этапные наблюдения за динамикой и коррекцией психического развития; проверку соответствия выбранной программы, методов и приемов обучения реальным достижениям и уровню развития ребенка.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4311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08336" y="110808"/>
            <a:ext cx="10985679" cy="53313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dirty="0"/>
              <a:t>Направления деятельности СС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068947" y="542250"/>
            <a:ext cx="9517208" cy="533135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ru-RU" sz="3200" b="1" i="1" dirty="0"/>
              <a:t>Коррекционное</a:t>
            </a:r>
          </a:p>
        </p:txBody>
      </p:sp>
      <p:sp>
        <p:nvSpPr>
          <p:cNvPr id="4" name="Объект 13">
            <a:extLst>
              <a:ext uri="{FF2B5EF4-FFF2-40B4-BE49-F238E27FC236}">
                <a16:creationId xmlns:a16="http://schemas.microsoft.com/office/drawing/2014/main" id="{4122F2BC-F583-407C-B34A-8F3A8C6B6CF5}"/>
              </a:ext>
            </a:extLst>
          </p:cNvPr>
          <p:cNvSpPr txBox="1">
            <a:spLocks/>
          </p:cNvSpPr>
          <p:nvPr/>
        </p:nvSpPr>
        <p:spPr>
          <a:xfrm>
            <a:off x="927279" y="1242810"/>
            <a:ext cx="9749028" cy="4848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направлена на развитие необходимых качеств для более успешной адаптации и преодоления трудностей в познавательной, эмоционально-поведенческой и коммуникативной сфере; осознание учащимися своих личностных особенностей и соотнесение их с требованиями будущей профессии;</a:t>
            </a:r>
          </a:p>
          <a:p>
            <a:r>
              <a:rPr lang="ru-RU" dirty="0"/>
              <a:t>«Логопедические занятия» для 1, 2, 3, 4, 5, 6, 7 классов; </a:t>
            </a:r>
          </a:p>
          <a:p>
            <a:r>
              <a:rPr lang="ru-RU" dirty="0"/>
              <a:t>«Альтернативная коммуникация» для детей с умеренной умственной отсталостью и ТМНР.</a:t>
            </a:r>
          </a:p>
          <a:p>
            <a:r>
              <a:rPr lang="ru-RU" dirty="0"/>
              <a:t>Курс «Мир вокруг нас» (для обучающихся с умственной отсталостью (интеллектуальными нарушениями) АООП (вариант 1) 1-4 классов. </a:t>
            </a:r>
          </a:p>
          <a:p>
            <a:r>
              <a:rPr lang="ru-RU" dirty="0"/>
              <a:t>Для  обучающихся по АООП (вариант 2) программы по коррекционному курсу «Предметно – практические действия», для 1-9 классов</a:t>
            </a:r>
          </a:p>
          <a:p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81655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08336" y="110808"/>
            <a:ext cx="10985679" cy="53313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dirty="0"/>
              <a:t>Направления деятельности СС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120463" y="420643"/>
            <a:ext cx="9517208" cy="708339"/>
          </a:xfrm>
        </p:spPr>
        <p:txBody>
          <a:bodyPr rtlCol="0">
            <a:normAutofit/>
          </a:bodyPr>
          <a:lstStyle/>
          <a:p>
            <a:pPr lvl="0"/>
            <a:r>
              <a:rPr lang="ru-RU" sz="3200" b="1" i="1" dirty="0"/>
              <a:t>Профилактическое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A0A9358-0F84-44AF-B83B-C740A2D37D94}"/>
              </a:ext>
            </a:extLst>
          </p:cNvPr>
          <p:cNvSpPr/>
          <p:nvPr/>
        </p:nvSpPr>
        <p:spPr>
          <a:xfrm>
            <a:off x="605304" y="1710711"/>
            <a:ext cx="109341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Неделя логопедии», </a:t>
            </a:r>
          </a:p>
          <a:p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«Неделя психологии»,</a:t>
            </a:r>
          </a:p>
          <a:p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«Неделя доброты». </a:t>
            </a:r>
          </a:p>
          <a:p>
            <a:r>
              <a:rPr lang="ru-RU" sz="24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Акции «Я люблю Вас мой учитель», «Молодежь, за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ЗОЖ!», «Покорми зимующих птиц»,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«Позитивные объявления», «Что такое радость?»,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«Аптечка для души».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Оформление тематических фотозон совместно с детьми, родителями, педагогами школы на «Новый год», «9 мая», 8 марта, 23 февраля</a:t>
            </a:r>
          </a:p>
          <a:p>
            <a:r>
              <a:rPr lang="ru-RU" sz="2400" dirty="0"/>
              <a:t>Занятия по программе «Тропинка к своему Я»</a:t>
            </a:r>
          </a:p>
          <a:p>
            <a:r>
              <a:rPr lang="ru-RU" sz="2400" dirty="0"/>
              <a:t>техники: «арт-терапия», «музыкотерапия», «сказкотерапия», «</a:t>
            </a:r>
            <a:r>
              <a:rPr lang="ru-RU" sz="2400" dirty="0" err="1"/>
              <a:t>смехотерапия</a:t>
            </a:r>
            <a:r>
              <a:rPr lang="ru-RU" sz="2400" dirty="0"/>
              <a:t>», </a:t>
            </a:r>
          </a:p>
          <a:p>
            <a:r>
              <a:rPr lang="ru-RU" sz="2400" dirty="0"/>
              <a:t>проводятся коммуникативные и ролевые игры, дискуссионные методы</a:t>
            </a:r>
          </a:p>
        </p:txBody>
      </p:sp>
      <p:sp>
        <p:nvSpPr>
          <p:cNvPr id="5" name="Объект 13">
            <a:extLst>
              <a:ext uri="{FF2B5EF4-FFF2-40B4-BE49-F238E27FC236}">
                <a16:creationId xmlns:a16="http://schemas.microsoft.com/office/drawing/2014/main" id="{2B3BA5D2-CE99-4F99-803E-D7DDD99FC59A}"/>
              </a:ext>
            </a:extLst>
          </p:cNvPr>
          <p:cNvSpPr txBox="1">
            <a:spLocks/>
          </p:cNvSpPr>
          <p:nvPr/>
        </p:nvSpPr>
        <p:spPr>
          <a:xfrm>
            <a:off x="184597" y="1002372"/>
            <a:ext cx="11822806" cy="7083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наблюдение, профилактические акции, тематические недели, беседы с классными руководителями, анкетирование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8181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708336" y="110808"/>
            <a:ext cx="10985679" cy="53313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dirty="0"/>
              <a:t>Направления деятельности СС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146220" y="643943"/>
            <a:ext cx="9517208" cy="643944"/>
          </a:xfrm>
        </p:spPr>
        <p:txBody>
          <a:bodyPr rtlCol="0">
            <a:normAutofit/>
          </a:bodyPr>
          <a:lstStyle/>
          <a:p>
            <a:pPr lvl="0"/>
            <a:r>
              <a:rPr lang="ru-RU" sz="3000" b="1" i="1" dirty="0"/>
              <a:t>Консультативная и просветительская работа</a:t>
            </a:r>
          </a:p>
        </p:txBody>
      </p:sp>
      <p:sp>
        <p:nvSpPr>
          <p:cNvPr id="4" name="Объект 13">
            <a:extLst>
              <a:ext uri="{FF2B5EF4-FFF2-40B4-BE49-F238E27FC236}">
                <a16:creationId xmlns:a16="http://schemas.microsoft.com/office/drawing/2014/main" id="{27BD6E12-CAAD-41A4-8B63-88252673B899}"/>
              </a:ext>
            </a:extLst>
          </p:cNvPr>
          <p:cNvSpPr txBox="1">
            <a:spLocks/>
          </p:cNvSpPr>
          <p:nvPr/>
        </p:nvSpPr>
        <p:spPr>
          <a:xfrm>
            <a:off x="798490" y="1506828"/>
            <a:ext cx="10056114" cy="3618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выступление на педагогических советах, психолого-педагогических консилиумах по итогам диагностики обучающихся (по адаптации 1 и 5-х классов), методических объединениях педагогов, родительских собраниях, тематических классных часах для обучающихся 5-11 классов</a:t>
            </a:r>
          </a:p>
          <a:p>
            <a:r>
              <a:rPr lang="ru-RU" sz="2400" dirty="0"/>
              <a:t>рассматриваются предложения по важным проблемам и методикам обучения для повышения эффективности и качества образовательного процесса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95846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848" y="553791"/>
            <a:ext cx="9133730" cy="552804"/>
          </a:xfrm>
        </p:spPr>
        <p:txBody>
          <a:bodyPr rtlCol="0">
            <a:normAutofit fontScale="90000"/>
          </a:bodyPr>
          <a:lstStyle/>
          <a:p>
            <a:r>
              <a:rPr lang="ru-RU" b="1" u="sng" dirty="0"/>
              <a:t>тьюторы и ассистенты КГКОУ ШИ 14</a:t>
            </a:r>
            <a:br>
              <a:rPr lang="ru-RU" dirty="0"/>
            </a:br>
            <a:r>
              <a:rPr lang="ru-RU" dirty="0"/>
              <a:t> 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9580401"/>
              </p:ext>
            </p:extLst>
          </p:nvPr>
        </p:nvGraphicFramePr>
        <p:xfrm>
          <a:off x="2570878" y="830193"/>
          <a:ext cx="4873110" cy="592599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2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4257">
                <a:tc>
                  <a:txBody>
                    <a:bodyPr/>
                    <a:lstStyle/>
                    <a:p>
                      <a:pPr rtl="0"/>
                      <a:r>
                        <a:rPr lang="ru-RU" sz="2400" noProof="0" dirty="0"/>
                        <a:t>Класс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тьютор</a:t>
                      </a:r>
                      <a:endParaRPr lang="ru-RU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33333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</a:t>
                      </a:r>
                      <a:endParaRPr lang="ru-RU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1доп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4807575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0318465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3в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0697651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5\6 кк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1971612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7б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5175425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8б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384547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9в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2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10\11кк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783" y="206063"/>
            <a:ext cx="10586433" cy="2846231"/>
          </a:xfrm>
        </p:spPr>
        <p:txBody>
          <a:bodyPr rtlCol="0">
            <a:noAutofit/>
          </a:bodyPr>
          <a:lstStyle/>
          <a:p>
            <a:pPr algn="just"/>
            <a:r>
              <a:rPr lang="ru-RU" sz="3200" dirty="0"/>
              <a:t>Письмо от 20 февраля 2019 года за № ТС-551-07 «О сопровождении образования обучающихся с ОВЗ и инвалидностью» (далее – Письмо), в приложении к которому даны «Разъяснения о сопровождении образования обучающихся с ограниченными возможностями и инвалидностью»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236" y="3429000"/>
            <a:ext cx="11110175" cy="2665927"/>
          </a:xfrm>
        </p:spPr>
        <p:txBody>
          <a:bodyPr rtlCol="0">
            <a:normAutofit fontScale="25000" lnSpcReduction="20000"/>
          </a:bodyPr>
          <a:lstStyle/>
          <a:p>
            <a:r>
              <a:rPr lang="ru-RU" sz="9600" dirty="0"/>
              <a:t>должности вводятся в штатное расписание руководителем образовательной организации по рекомендации ПМПК либо по решению психолого-медико-педагогического консилиума образовательной организации:</a:t>
            </a:r>
          </a:p>
          <a:p>
            <a:r>
              <a:rPr lang="ru-RU" sz="9600" dirty="0"/>
              <a:t>         - на период адаптации обучающегося в образовательной организации;</a:t>
            </a:r>
          </a:p>
          <a:p>
            <a:r>
              <a:rPr lang="ru-RU" sz="9600" dirty="0"/>
              <a:t>         - на какой-либо промежуток времени (учебную четверть, полугодие, учебный год);</a:t>
            </a:r>
          </a:p>
          <a:p>
            <a:r>
              <a:rPr lang="ru-RU" sz="9600" dirty="0"/>
              <a:t>         - на постоянной основе.</a:t>
            </a:r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зад в школу (16x9)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2283_TF02895269.potx" id="{FB871D73-79A6-4F7C-AECC-6837F38828FF}" vid="{FE1C3A72-2221-4220-9E47-B903D704F7EC}"/>
    </a:ext>
  </a:extLst>
</a:theme>
</file>

<file path=ppt/theme/theme2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terms/"/>
    <ds:schemaRef ds:uri="a4f35948-e619-41b3-aa29-22878b09cfd2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40262f94-9f35-4ac3-9a90-690165a166b7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Осенняя презентация, посвященная обучению (широкоэкранный формат)</Template>
  <TotalTime>73</TotalTime>
  <Words>1340</Words>
  <Application>Microsoft Office PowerPoint</Application>
  <PresentationFormat>Широкоэкранный</PresentationFormat>
  <Paragraphs>136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Назад в школу (16x9)</vt:lpstr>
      <vt:lpstr>«Комплексное психолого-педагогическое сопровождение образовательного процесса специалистами СС».</vt:lpstr>
      <vt:lpstr>«Служба психолого-педагогического сопровождения» КГКОУ ШИ 14</vt:lpstr>
      <vt:lpstr>Направления деятельности СС</vt:lpstr>
      <vt:lpstr>Направления деятельности СС</vt:lpstr>
      <vt:lpstr>Направления деятельности СС</vt:lpstr>
      <vt:lpstr>Направления деятельности СС</vt:lpstr>
      <vt:lpstr>Направления деятельности СС</vt:lpstr>
      <vt:lpstr>тьюторы и ассистенты КГКОУ ШИ 14  </vt:lpstr>
      <vt:lpstr>Письмо от 20 февраля 2019 года за № ТС-551-07 «О сопровождении образования обучающихся с ОВЗ и инвалидностью» (далее – Письмо), в приложении к которому даны «Разъяснения о сопровождении образования обучающихся с ограниченными возможностями и инвалидностью»</vt:lpstr>
      <vt:lpstr>тьютор</vt:lpstr>
      <vt:lpstr>Минтруда России приказом от 12 апреля 2017 года № 351н  утвержден профессиональный стандарт «Ассистент (помощник) по оказанию технической помощи инвалидам и лицам с ОВЗ»</vt:lpstr>
      <vt:lpstr>ассистент</vt:lpstr>
      <vt:lpstr>Презентация PowerPoint</vt:lpstr>
      <vt:lpstr>ассистент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«Комплексное психолого-педагогическое сопровождение образовательного процесса специалистами СС».</dc:title>
  <dc:creator>Ирина П. Боева</dc:creator>
  <cp:lastModifiedBy>Ирина П. Боева</cp:lastModifiedBy>
  <cp:revision>17</cp:revision>
  <dcterms:created xsi:type="dcterms:W3CDTF">2025-04-24T08:46:34Z</dcterms:created>
  <dcterms:modified xsi:type="dcterms:W3CDTF">2025-04-24T09:59:35Z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